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74" r:id="rId6"/>
    <p:sldId id="275" r:id="rId7"/>
    <p:sldId id="270" r:id="rId8"/>
    <p:sldId id="272" r:id="rId9"/>
    <p:sldId id="263" r:id="rId10"/>
    <p:sldId id="268" r:id="rId11"/>
    <p:sldId id="264" r:id="rId12"/>
    <p:sldId id="273" r:id="rId13"/>
    <p:sldId id="277" r:id="rId14"/>
    <p:sldId id="278" r:id="rId15"/>
    <p:sldId id="276" r:id="rId16"/>
    <p:sldId id="258" r:id="rId17"/>
  </p:sldIdLst>
  <p:sldSz cx="9144000" cy="5143500" type="screen16x9"/>
  <p:notesSz cx="6858000" cy="9144000"/>
  <p:defaultTextStyle>
    <a:defPPr>
      <a:defRPr lang="fi-FI"/>
    </a:defPPr>
    <a:lvl1pPr marL="0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1pPr>
    <a:lvl2pPr marL="320954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2pPr>
    <a:lvl3pPr marL="641909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3pPr>
    <a:lvl4pPr marL="962863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4pPr>
    <a:lvl5pPr marL="1283818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5pPr>
    <a:lvl6pPr marL="1604772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6pPr>
    <a:lvl7pPr marL="1925726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7pPr>
    <a:lvl8pPr marL="2246681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8pPr>
    <a:lvl9pPr marL="2567635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2" autoAdjust="0"/>
    <p:restoredTop sz="94658" autoAdjust="0"/>
  </p:normalViewPr>
  <p:slideViewPr>
    <p:cSldViewPr snapToGrid="0">
      <p:cViewPr varScale="1">
        <p:scale>
          <a:sx n="133" d="100"/>
          <a:sy n="133" d="100"/>
        </p:scale>
        <p:origin x="28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o\tvo\Yhteiset\ol3srv\OL3\Ty&#246;terveys%20ja%20ty&#246;turvallisuus\tapaturmat(RAPORTTI)\12kk%20tapaturmaseuranta%20RAPORTTI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04089946771918"/>
          <c:y val="0.10425350275891922"/>
          <c:w val="0.48913292327008751"/>
          <c:h val="0.80262730206740873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038-4BB2-87D5-2003B578B3A3}"/>
              </c:ext>
            </c:extLst>
          </c:dPt>
          <c:dPt>
            <c:idx val="1"/>
            <c:bubble3D val="0"/>
            <c:spPr>
              <a:solidFill>
                <a:srgbClr val="4EADBB">
                  <a:lumMod val="7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38-4BB2-87D5-2003B578B3A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038-4BB2-87D5-2003B578B3A3}"/>
              </c:ext>
            </c:extLst>
          </c:dPt>
          <c:dPt>
            <c:idx val="3"/>
            <c:bubble3D val="0"/>
            <c:spPr>
              <a:solidFill>
                <a:srgbClr val="EA7911">
                  <a:lumMod val="5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38-4BB2-87D5-2003B578B3A3}"/>
              </c:ext>
            </c:extLst>
          </c:dPt>
          <c:dPt>
            <c:idx val="4"/>
            <c:bubble3D val="0"/>
            <c:spPr>
              <a:solidFill>
                <a:srgbClr val="14B063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038-4BB2-87D5-2003B578B3A3}"/>
              </c:ext>
            </c:extLst>
          </c:dPt>
          <c:dPt>
            <c:idx val="5"/>
            <c:bubble3D val="0"/>
            <c:spPr>
              <a:solidFill>
                <a:srgbClr val="460D56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38-4BB2-87D5-2003B578B3A3}"/>
              </c:ext>
            </c:extLst>
          </c:dPt>
          <c:dPt>
            <c:idx val="6"/>
            <c:bubble3D val="0"/>
            <c:spPr>
              <a:solidFill>
                <a:srgbClr val="B21C58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038-4BB2-87D5-2003B578B3A3}"/>
              </c:ext>
            </c:extLst>
          </c:dPt>
          <c:dPt>
            <c:idx val="7"/>
            <c:bubble3D val="0"/>
            <c:spPr>
              <a:solidFill>
                <a:srgbClr val="EA7911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38-4BB2-87D5-2003B578B3A3}"/>
              </c:ext>
            </c:extLst>
          </c:dPt>
          <c:dPt>
            <c:idx val="8"/>
            <c:bubble3D val="0"/>
            <c:spPr>
              <a:solidFill>
                <a:srgbClr val="FFFFFF">
                  <a:lumMod val="6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038-4BB2-87D5-2003B578B3A3}"/>
              </c:ext>
            </c:extLst>
          </c:dPt>
          <c:dPt>
            <c:idx val="9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038-4BB2-87D5-2003B578B3A3}"/>
              </c:ext>
            </c:extLst>
          </c:dPt>
          <c:dPt>
            <c:idx val="1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038-4BB2-87D5-2003B578B3A3}"/>
              </c:ext>
            </c:extLst>
          </c:dPt>
          <c:dLbls>
            <c:dLbl>
              <c:idx val="0"/>
              <c:layout>
                <c:manualLayout>
                  <c:x val="7.2943172179813276E-2"/>
                  <c:y val="-0.11412665274878218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038-4BB2-87D5-2003B578B3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995892688986394E-2"/>
                  <c:y val="-9.1858037578288101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38-4BB2-87D5-2003B578B3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026293469041548"/>
                  <c:y val="-2.5052192066805846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38-4BB2-87D5-2003B578B3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9906700593723368E-2"/>
                  <c:y val="4.4537230340988068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38-4BB2-87D5-2003B578B3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3299406276505514E-2"/>
                  <c:y val="7.5156576200417435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038-4BB2-87D5-2003B578B3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3121289228159451E-2"/>
                  <c:y val="0.1227491657488534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038-4BB2-87D5-2003B578B3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937234944868533E-2"/>
                  <c:y val="0.12247738343771747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038-4BB2-87D5-2003B578B3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3401187446988974"/>
                  <c:y val="1.1134307585247093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038-4BB2-87D5-2003B578B3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9906700593723493E-2"/>
                  <c:y val="-9.4641614474599858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038-4BB2-87D5-2003B578B3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5623409669211195E-2"/>
                  <c:y val="-0.12943632567849686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038-4BB2-87D5-2003B578B3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3927056827820811E-3"/>
                  <c:y val="-0.1308281141266527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038-4BB2-87D5-2003B578B3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'[Kaavio Microsoft PowerPoint -sovelluksessa]Vsidata'!$AV$2:$BF$2</c:f>
              <c:strCache>
                <c:ptCount val="11"/>
                <c:pt idx="0">
                  <c:v>Hydro power</c:v>
                </c:pt>
                <c:pt idx="1">
                  <c:v>Wind power</c:v>
                </c:pt>
                <c:pt idx="2">
                  <c:v>Solar power</c:v>
                </c:pt>
                <c:pt idx="3">
                  <c:v>Peat</c:v>
                </c:pt>
                <c:pt idx="4">
                  <c:v>Biomass</c:v>
                </c:pt>
                <c:pt idx="5">
                  <c:v>Waste fuels</c:v>
                </c:pt>
                <c:pt idx="6">
                  <c:v>Net imports</c:v>
                </c:pt>
                <c:pt idx="7">
                  <c:v>Nuclear power</c:v>
                </c:pt>
                <c:pt idx="8">
                  <c:v>Natural gas</c:v>
                </c:pt>
                <c:pt idx="9">
                  <c:v>Coal</c:v>
                </c:pt>
                <c:pt idx="10">
                  <c:v>Oil </c:v>
                </c:pt>
              </c:strCache>
            </c:strRef>
          </c:cat>
          <c:val>
            <c:numRef>
              <c:f>'[Kaavio Microsoft PowerPoint -sovelluksessa]Vsidata'!$AV$95:$BF$95</c:f>
              <c:numCache>
                <c:formatCode>General</c:formatCode>
                <c:ptCount val="11"/>
                <c:pt idx="0">
                  <c:v>14</c:v>
                </c:pt>
                <c:pt idx="1">
                  <c:v>7</c:v>
                </c:pt>
                <c:pt idx="2" formatCode="0.0">
                  <c:v>0.2</c:v>
                </c:pt>
                <c:pt idx="3">
                  <c:v>3</c:v>
                </c:pt>
                <c:pt idx="4">
                  <c:v>14</c:v>
                </c:pt>
                <c:pt idx="5">
                  <c:v>1</c:v>
                </c:pt>
                <c:pt idx="6">
                  <c:v>23</c:v>
                </c:pt>
                <c:pt idx="7">
                  <c:v>27</c:v>
                </c:pt>
                <c:pt idx="8">
                  <c:v>5</c:v>
                </c:pt>
                <c:pt idx="9">
                  <c:v>6</c:v>
                </c:pt>
                <c:pt idx="1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038-4BB2-87D5-2003B578B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263749132130525E-2"/>
          <c:y val="3.6107940306229686E-2"/>
          <c:w val="0.90825955776251266"/>
          <c:h val="0.87291306245856848"/>
        </c:manualLayout>
      </c:layout>
      <c:lineChart>
        <c:grouping val="standard"/>
        <c:varyColors val="0"/>
        <c:ser>
          <c:idx val="0"/>
          <c:order val="0"/>
          <c:tx>
            <c:strRef>
              <c:f>Taul1!$B$2</c:f>
              <c:strCache>
                <c:ptCount val="1"/>
                <c:pt idx="0">
                  <c:v>Kielteiset</c:v>
                </c:pt>
              </c:strCache>
            </c:strRef>
          </c:tx>
          <c:spPr>
            <a:ln w="28575">
              <a:solidFill>
                <a:srgbClr val="8421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9649486086291031E-2"/>
                  <c:y val="0.136312526151622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09-4BC6-8C01-E2D12BBE4B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4.9961578343147163E-2"/>
                  <c:y val="0.2355898149832700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Negative; 15 %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09-4BC6-8C01-E2D12BBE4B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Taul1!$A$3:$A$39</c:f>
              <c:numCache>
                <c:formatCode>General</c:formatCode>
                <c:ptCount val="37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Taul1!$B$3:$B$39</c:f>
              <c:numCache>
                <c:formatCode>0%</c:formatCode>
                <c:ptCount val="37"/>
                <c:pt idx="0">
                  <c:v>0.38</c:v>
                </c:pt>
                <c:pt idx="1">
                  <c:v>0.51</c:v>
                </c:pt>
                <c:pt idx="2">
                  <c:v>0.39</c:v>
                </c:pt>
                <c:pt idx="3">
                  <c:v>0.32</c:v>
                </c:pt>
                <c:pt idx="4">
                  <c:v>0.44</c:v>
                </c:pt>
                <c:pt idx="5">
                  <c:v>0.44</c:v>
                </c:pt>
                <c:pt idx="6">
                  <c:v>0.37</c:v>
                </c:pt>
                <c:pt idx="7">
                  <c:v>0.39</c:v>
                </c:pt>
                <c:pt idx="8">
                  <c:v>0.34</c:v>
                </c:pt>
                <c:pt idx="9">
                  <c:v>0.35</c:v>
                </c:pt>
                <c:pt idx="10">
                  <c:v>0.41</c:v>
                </c:pt>
                <c:pt idx="11">
                  <c:v>0.43</c:v>
                </c:pt>
                <c:pt idx="12">
                  <c:v>0.35</c:v>
                </c:pt>
                <c:pt idx="13">
                  <c:v>0.39</c:v>
                </c:pt>
                <c:pt idx="14">
                  <c:v>0.35</c:v>
                </c:pt>
                <c:pt idx="15">
                  <c:v>0.32</c:v>
                </c:pt>
                <c:pt idx="16">
                  <c:v>0.32</c:v>
                </c:pt>
                <c:pt idx="17">
                  <c:v>0.34</c:v>
                </c:pt>
                <c:pt idx="18">
                  <c:v>0.26</c:v>
                </c:pt>
                <c:pt idx="19">
                  <c:v>0.3</c:v>
                </c:pt>
                <c:pt idx="20">
                  <c:v>0.32</c:v>
                </c:pt>
                <c:pt idx="21">
                  <c:v>0.28000000000000003</c:v>
                </c:pt>
                <c:pt idx="22">
                  <c:v>0.25</c:v>
                </c:pt>
                <c:pt idx="23">
                  <c:v>0.2</c:v>
                </c:pt>
                <c:pt idx="24">
                  <c:v>0.19</c:v>
                </c:pt>
                <c:pt idx="25">
                  <c:v>0.17</c:v>
                </c:pt>
                <c:pt idx="26">
                  <c:v>0.17</c:v>
                </c:pt>
                <c:pt idx="27">
                  <c:v>0.21</c:v>
                </c:pt>
                <c:pt idx="28">
                  <c:v>0.23</c:v>
                </c:pt>
                <c:pt idx="29">
                  <c:v>0.26</c:v>
                </c:pt>
                <c:pt idx="30">
                  <c:v>0.26</c:v>
                </c:pt>
                <c:pt idx="31">
                  <c:v>0.24</c:v>
                </c:pt>
                <c:pt idx="32">
                  <c:v>0.25</c:v>
                </c:pt>
                <c:pt idx="33">
                  <c:v>0.25</c:v>
                </c:pt>
                <c:pt idx="34">
                  <c:v>0.23</c:v>
                </c:pt>
                <c:pt idx="35">
                  <c:v>0.22</c:v>
                </c:pt>
                <c:pt idx="36">
                  <c:v>0.15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809-4BC6-8C01-E2D12BBE4BA1}"/>
            </c:ext>
          </c:extLst>
        </c:ser>
        <c:ser>
          <c:idx val="1"/>
          <c:order val="1"/>
          <c:tx>
            <c:strRef>
              <c:f>Taul1!$C$2</c:f>
              <c:strCache>
                <c:ptCount val="1"/>
                <c:pt idx="0">
                  <c:v>Myönteiset</c:v>
                </c:pt>
              </c:strCache>
            </c:strRef>
          </c:tx>
          <c:spPr>
            <a:ln w="28575">
              <a:solidFill>
                <a:srgbClr val="DD5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885798197402831E-2"/>
                  <c:y val="0.156763411819899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09-4BC6-8C01-E2D12BBE4B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8.2295948598303997E-2"/>
                  <c:y val="-0.1917390473518099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Positive; 49 %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809-4BC6-8C01-E2D12BBE4B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Taul1!$A$3:$A$39</c:f>
              <c:numCache>
                <c:formatCode>General</c:formatCode>
                <c:ptCount val="37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</c:numCache>
            </c:numRef>
          </c:cat>
          <c:val>
            <c:numRef>
              <c:f>Taul1!$C$3:$C$39</c:f>
              <c:numCache>
                <c:formatCode>0%</c:formatCode>
                <c:ptCount val="37"/>
                <c:pt idx="0">
                  <c:v>0.24</c:v>
                </c:pt>
                <c:pt idx="1">
                  <c:v>0.17</c:v>
                </c:pt>
                <c:pt idx="2">
                  <c:v>0.3</c:v>
                </c:pt>
                <c:pt idx="3">
                  <c:v>0.35</c:v>
                </c:pt>
                <c:pt idx="4">
                  <c:v>0.22</c:v>
                </c:pt>
                <c:pt idx="5">
                  <c:v>0.25</c:v>
                </c:pt>
                <c:pt idx="6">
                  <c:v>0.26</c:v>
                </c:pt>
                <c:pt idx="7">
                  <c:v>0.26</c:v>
                </c:pt>
                <c:pt idx="8">
                  <c:v>0.28999999999999998</c:v>
                </c:pt>
                <c:pt idx="9">
                  <c:v>0.28999999999999998</c:v>
                </c:pt>
                <c:pt idx="10">
                  <c:v>0.26</c:v>
                </c:pt>
                <c:pt idx="11">
                  <c:v>0.28999999999999998</c:v>
                </c:pt>
                <c:pt idx="12">
                  <c:v>0.34</c:v>
                </c:pt>
                <c:pt idx="13">
                  <c:v>0.35</c:v>
                </c:pt>
                <c:pt idx="14">
                  <c:v>0.33</c:v>
                </c:pt>
                <c:pt idx="15">
                  <c:v>0.35</c:v>
                </c:pt>
                <c:pt idx="16">
                  <c:v>0.38</c:v>
                </c:pt>
                <c:pt idx="17">
                  <c:v>0.41</c:v>
                </c:pt>
                <c:pt idx="18">
                  <c:v>0.44</c:v>
                </c:pt>
                <c:pt idx="19">
                  <c:v>0.39</c:v>
                </c:pt>
                <c:pt idx="20">
                  <c:v>0.35</c:v>
                </c:pt>
                <c:pt idx="21">
                  <c:v>0.45</c:v>
                </c:pt>
                <c:pt idx="22">
                  <c:v>0.46</c:v>
                </c:pt>
                <c:pt idx="23">
                  <c:v>0.5</c:v>
                </c:pt>
                <c:pt idx="24">
                  <c:v>0.46</c:v>
                </c:pt>
                <c:pt idx="25">
                  <c:v>0.47</c:v>
                </c:pt>
                <c:pt idx="26">
                  <c:v>0.48</c:v>
                </c:pt>
                <c:pt idx="27">
                  <c:v>0.47</c:v>
                </c:pt>
                <c:pt idx="28">
                  <c:v>0.42</c:v>
                </c:pt>
                <c:pt idx="29">
                  <c:v>0.42</c:v>
                </c:pt>
                <c:pt idx="30">
                  <c:v>0.41</c:v>
                </c:pt>
                <c:pt idx="31">
                  <c:v>0.41</c:v>
                </c:pt>
                <c:pt idx="32">
                  <c:v>0.43</c:v>
                </c:pt>
                <c:pt idx="33">
                  <c:v>0.39</c:v>
                </c:pt>
                <c:pt idx="34">
                  <c:v>0.41</c:v>
                </c:pt>
                <c:pt idx="35">
                  <c:v>0.41</c:v>
                </c:pt>
                <c:pt idx="36">
                  <c:v>0.49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809-4BC6-8C01-E2D12BBE4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356296"/>
        <c:axId val="421353552"/>
      </c:lineChart>
      <c:catAx>
        <c:axId val="421356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1353552"/>
        <c:crosses val="autoZero"/>
        <c:auto val="1"/>
        <c:lblAlgn val="ctr"/>
        <c:lblOffset val="100"/>
        <c:tickLblSkip val="3"/>
        <c:noMultiLvlLbl val="0"/>
      </c:catAx>
      <c:valAx>
        <c:axId val="42135355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crossAx val="42135629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err="1" smtClean="0"/>
              <a:t>Workforce</a:t>
            </a:r>
            <a:r>
              <a:rPr lang="fi-FI" dirty="0" smtClean="0"/>
              <a:t> </a:t>
            </a:r>
            <a:r>
              <a:rPr lang="fi-FI" dirty="0"/>
              <a:t>2007-2020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8.9004725689256325E-2"/>
          <c:y val="0.13232280056909168"/>
          <c:w val="0.89311636329895983"/>
          <c:h val="0.7802942179230175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Sheet2!$B$55:$B$736</c:f>
              <c:numCache>
                <c:formatCode>General</c:formatCode>
                <c:ptCount val="682"/>
                <c:pt idx="0">
                  <c:v>1052</c:v>
                </c:pt>
                <c:pt idx="1">
                  <c:v>1063</c:v>
                </c:pt>
                <c:pt idx="2">
                  <c:v>1063</c:v>
                </c:pt>
                <c:pt idx="3">
                  <c:v>1117</c:v>
                </c:pt>
                <c:pt idx="4">
                  <c:v>1125</c:v>
                </c:pt>
                <c:pt idx="5">
                  <c:v>1106</c:v>
                </c:pt>
                <c:pt idx="6">
                  <c:v>1106</c:v>
                </c:pt>
                <c:pt idx="7">
                  <c:v>1110</c:v>
                </c:pt>
                <c:pt idx="8">
                  <c:v>1149</c:v>
                </c:pt>
                <c:pt idx="9">
                  <c:v>1136</c:v>
                </c:pt>
                <c:pt idx="10">
                  <c:v>1167</c:v>
                </c:pt>
                <c:pt idx="11">
                  <c:v>1203</c:v>
                </c:pt>
                <c:pt idx="12">
                  <c:v>1203</c:v>
                </c:pt>
                <c:pt idx="13">
                  <c:v>1280</c:v>
                </c:pt>
                <c:pt idx="14">
                  <c:v>1280</c:v>
                </c:pt>
                <c:pt idx="15">
                  <c:v>1356</c:v>
                </c:pt>
                <c:pt idx="16">
                  <c:v>1369</c:v>
                </c:pt>
                <c:pt idx="17">
                  <c:v>1393</c:v>
                </c:pt>
                <c:pt idx="18">
                  <c:v>1405</c:v>
                </c:pt>
                <c:pt idx="19">
                  <c:v>1406</c:v>
                </c:pt>
                <c:pt idx="20">
                  <c:v>1474</c:v>
                </c:pt>
                <c:pt idx="21">
                  <c:v>1480</c:v>
                </c:pt>
                <c:pt idx="22">
                  <c:v>1610</c:v>
                </c:pt>
                <c:pt idx="23">
                  <c:v>1647</c:v>
                </c:pt>
                <c:pt idx="24">
                  <c:v>1726</c:v>
                </c:pt>
                <c:pt idx="25">
                  <c:v>1812</c:v>
                </c:pt>
                <c:pt idx="26">
                  <c:v>1830</c:v>
                </c:pt>
                <c:pt idx="27">
                  <c:v>1896</c:v>
                </c:pt>
                <c:pt idx="28">
                  <c:v>1990</c:v>
                </c:pt>
                <c:pt idx="29">
                  <c:v>1978</c:v>
                </c:pt>
                <c:pt idx="30">
                  <c:v>2028</c:v>
                </c:pt>
                <c:pt idx="31">
                  <c:v>2175</c:v>
                </c:pt>
                <c:pt idx="32">
                  <c:v>2206</c:v>
                </c:pt>
                <c:pt idx="33">
                  <c:v>2219</c:v>
                </c:pt>
                <c:pt idx="34">
                  <c:v>2218</c:v>
                </c:pt>
                <c:pt idx="35">
                  <c:v>2262</c:v>
                </c:pt>
                <c:pt idx="36">
                  <c:v>2296</c:v>
                </c:pt>
                <c:pt idx="37">
                  <c:v>2331</c:v>
                </c:pt>
                <c:pt idx="38">
                  <c:v>2349</c:v>
                </c:pt>
                <c:pt idx="39">
                  <c:v>2341</c:v>
                </c:pt>
                <c:pt idx="40">
                  <c:v>2336</c:v>
                </c:pt>
                <c:pt idx="41">
                  <c:v>2344</c:v>
                </c:pt>
                <c:pt idx="42">
                  <c:v>2324</c:v>
                </c:pt>
                <c:pt idx="43">
                  <c:v>2409</c:v>
                </c:pt>
                <c:pt idx="44">
                  <c:v>2495</c:v>
                </c:pt>
                <c:pt idx="45">
                  <c:v>2583</c:v>
                </c:pt>
                <c:pt idx="46">
                  <c:v>2606</c:v>
                </c:pt>
                <c:pt idx="47">
                  <c:v>2656</c:v>
                </c:pt>
                <c:pt idx="48">
                  <c:v>2671</c:v>
                </c:pt>
                <c:pt idx="49">
                  <c:v>2666</c:v>
                </c:pt>
                <c:pt idx="50">
                  <c:v>2666</c:v>
                </c:pt>
                <c:pt idx="51">
                  <c:v>2022</c:v>
                </c:pt>
                <c:pt idx="52">
                  <c:v>2092</c:v>
                </c:pt>
                <c:pt idx="53">
                  <c:v>2162</c:v>
                </c:pt>
                <c:pt idx="54">
                  <c:v>2232</c:v>
                </c:pt>
                <c:pt idx="55">
                  <c:v>2291</c:v>
                </c:pt>
                <c:pt idx="56">
                  <c:v>2370</c:v>
                </c:pt>
                <c:pt idx="57">
                  <c:v>2453</c:v>
                </c:pt>
                <c:pt idx="58">
                  <c:v>2495</c:v>
                </c:pt>
                <c:pt idx="59">
                  <c:v>2498</c:v>
                </c:pt>
                <c:pt idx="60">
                  <c:v>2691</c:v>
                </c:pt>
                <c:pt idx="61">
                  <c:v>2771</c:v>
                </c:pt>
                <c:pt idx="62">
                  <c:v>2745</c:v>
                </c:pt>
                <c:pt idx="63">
                  <c:v>2516</c:v>
                </c:pt>
                <c:pt idx="64">
                  <c:v>2650</c:v>
                </c:pt>
                <c:pt idx="65">
                  <c:v>2717</c:v>
                </c:pt>
                <c:pt idx="66">
                  <c:v>2838</c:v>
                </c:pt>
                <c:pt idx="67">
                  <c:v>2854</c:v>
                </c:pt>
                <c:pt idx="68">
                  <c:v>2950</c:v>
                </c:pt>
                <c:pt idx="69">
                  <c:v>3010</c:v>
                </c:pt>
                <c:pt idx="70">
                  <c:v>3089</c:v>
                </c:pt>
                <c:pt idx="71">
                  <c:v>3176</c:v>
                </c:pt>
                <c:pt idx="72">
                  <c:v>3188</c:v>
                </c:pt>
                <c:pt idx="73">
                  <c:v>3162</c:v>
                </c:pt>
                <c:pt idx="74">
                  <c:v>3153</c:v>
                </c:pt>
                <c:pt idx="75">
                  <c:v>3167</c:v>
                </c:pt>
                <c:pt idx="76">
                  <c:v>3216</c:v>
                </c:pt>
                <c:pt idx="77">
                  <c:v>3298</c:v>
                </c:pt>
                <c:pt idx="78">
                  <c:v>3285</c:v>
                </c:pt>
                <c:pt idx="79">
                  <c:v>3416</c:v>
                </c:pt>
                <c:pt idx="80">
                  <c:v>3452</c:v>
                </c:pt>
                <c:pt idx="81">
                  <c:v>3482</c:v>
                </c:pt>
                <c:pt idx="82">
                  <c:v>3570</c:v>
                </c:pt>
                <c:pt idx="83">
                  <c:v>3621</c:v>
                </c:pt>
                <c:pt idx="84">
                  <c:v>3665</c:v>
                </c:pt>
                <c:pt idx="85">
                  <c:v>3623</c:v>
                </c:pt>
                <c:pt idx="86">
                  <c:v>3659</c:v>
                </c:pt>
                <c:pt idx="87">
                  <c:v>3794</c:v>
                </c:pt>
                <c:pt idx="88">
                  <c:v>3783</c:v>
                </c:pt>
                <c:pt idx="89">
                  <c:v>3809</c:v>
                </c:pt>
                <c:pt idx="90">
                  <c:v>3981</c:v>
                </c:pt>
                <c:pt idx="91">
                  <c:v>3963</c:v>
                </c:pt>
                <c:pt idx="92">
                  <c:v>3962</c:v>
                </c:pt>
                <c:pt idx="93">
                  <c:v>3917</c:v>
                </c:pt>
                <c:pt idx="94">
                  <c:v>3898</c:v>
                </c:pt>
                <c:pt idx="95">
                  <c:v>3912</c:v>
                </c:pt>
                <c:pt idx="96">
                  <c:v>3976</c:v>
                </c:pt>
                <c:pt idx="97">
                  <c:v>3949</c:v>
                </c:pt>
                <c:pt idx="98">
                  <c:v>3962</c:v>
                </c:pt>
                <c:pt idx="99">
                  <c:v>3955</c:v>
                </c:pt>
                <c:pt idx="100">
                  <c:v>3978</c:v>
                </c:pt>
                <c:pt idx="101">
                  <c:v>3739</c:v>
                </c:pt>
                <c:pt idx="102">
                  <c:v>3500</c:v>
                </c:pt>
                <c:pt idx="103">
                  <c:v>3500</c:v>
                </c:pt>
                <c:pt idx="104">
                  <c:v>3654</c:v>
                </c:pt>
                <c:pt idx="105">
                  <c:v>3620</c:v>
                </c:pt>
                <c:pt idx="106">
                  <c:v>3701</c:v>
                </c:pt>
                <c:pt idx="107">
                  <c:v>3763</c:v>
                </c:pt>
                <c:pt idx="108">
                  <c:v>3875</c:v>
                </c:pt>
                <c:pt idx="109">
                  <c:v>4021</c:v>
                </c:pt>
                <c:pt idx="110">
                  <c:v>4033</c:v>
                </c:pt>
                <c:pt idx="111">
                  <c:v>4089</c:v>
                </c:pt>
                <c:pt idx="112">
                  <c:v>4073</c:v>
                </c:pt>
                <c:pt idx="113">
                  <c:v>4097</c:v>
                </c:pt>
                <c:pt idx="114">
                  <c:v>4088</c:v>
                </c:pt>
                <c:pt idx="115">
                  <c:v>4094</c:v>
                </c:pt>
                <c:pt idx="116">
                  <c:v>4100</c:v>
                </c:pt>
                <c:pt idx="117">
                  <c:v>3925</c:v>
                </c:pt>
                <c:pt idx="118">
                  <c:v>3896</c:v>
                </c:pt>
                <c:pt idx="119">
                  <c:v>4065</c:v>
                </c:pt>
                <c:pt idx="120">
                  <c:v>4053</c:v>
                </c:pt>
                <c:pt idx="121">
                  <c:v>4081</c:v>
                </c:pt>
                <c:pt idx="122">
                  <c:v>4164</c:v>
                </c:pt>
                <c:pt idx="123">
                  <c:v>4203</c:v>
                </c:pt>
                <c:pt idx="124">
                  <c:v>4177</c:v>
                </c:pt>
                <c:pt idx="125">
                  <c:v>4239</c:v>
                </c:pt>
                <c:pt idx="126">
                  <c:v>4205</c:v>
                </c:pt>
                <c:pt idx="127">
                  <c:v>4159</c:v>
                </c:pt>
                <c:pt idx="128">
                  <c:v>4131</c:v>
                </c:pt>
                <c:pt idx="129">
                  <c:v>4147</c:v>
                </c:pt>
                <c:pt idx="130">
                  <c:v>4154</c:v>
                </c:pt>
                <c:pt idx="131">
                  <c:v>4100</c:v>
                </c:pt>
                <c:pt idx="132">
                  <c:v>4155</c:v>
                </c:pt>
                <c:pt idx="133">
                  <c:v>4175</c:v>
                </c:pt>
                <c:pt idx="134">
                  <c:v>4218</c:v>
                </c:pt>
                <c:pt idx="135">
                  <c:v>4347</c:v>
                </c:pt>
                <c:pt idx="136">
                  <c:v>4293</c:v>
                </c:pt>
                <c:pt idx="137">
                  <c:v>4260</c:v>
                </c:pt>
                <c:pt idx="138">
                  <c:v>4188</c:v>
                </c:pt>
                <c:pt idx="139">
                  <c:v>4197</c:v>
                </c:pt>
                <c:pt idx="140">
                  <c:v>4220</c:v>
                </c:pt>
                <c:pt idx="141">
                  <c:v>4198</c:v>
                </c:pt>
                <c:pt idx="142">
                  <c:v>4104</c:v>
                </c:pt>
                <c:pt idx="143">
                  <c:v>4099</c:v>
                </c:pt>
                <c:pt idx="144">
                  <c:v>4172</c:v>
                </c:pt>
                <c:pt idx="145">
                  <c:v>3974</c:v>
                </c:pt>
                <c:pt idx="146">
                  <c:v>4089</c:v>
                </c:pt>
                <c:pt idx="147">
                  <c:v>4041</c:v>
                </c:pt>
                <c:pt idx="148">
                  <c:v>4068</c:v>
                </c:pt>
                <c:pt idx="149">
                  <c:v>3974</c:v>
                </c:pt>
                <c:pt idx="150">
                  <c:v>3965</c:v>
                </c:pt>
                <c:pt idx="151">
                  <c:v>3959</c:v>
                </c:pt>
                <c:pt idx="152">
                  <c:v>3936</c:v>
                </c:pt>
                <c:pt idx="153">
                  <c:v>3827</c:v>
                </c:pt>
                <c:pt idx="154">
                  <c:v>3827</c:v>
                </c:pt>
                <c:pt idx="155">
                  <c:v>3827</c:v>
                </c:pt>
                <c:pt idx="156">
                  <c:v>3617</c:v>
                </c:pt>
                <c:pt idx="157">
                  <c:v>3617</c:v>
                </c:pt>
                <c:pt idx="158">
                  <c:v>3631</c:v>
                </c:pt>
                <c:pt idx="159">
                  <c:v>3620</c:v>
                </c:pt>
                <c:pt idx="160">
                  <c:v>3648</c:v>
                </c:pt>
                <c:pt idx="161">
                  <c:v>3679</c:v>
                </c:pt>
                <c:pt idx="162">
                  <c:v>3758</c:v>
                </c:pt>
                <c:pt idx="163">
                  <c:v>3804</c:v>
                </c:pt>
                <c:pt idx="164">
                  <c:v>3798</c:v>
                </c:pt>
                <c:pt idx="165">
                  <c:v>3814</c:v>
                </c:pt>
                <c:pt idx="166">
                  <c:v>3809</c:v>
                </c:pt>
                <c:pt idx="167">
                  <c:v>3806</c:v>
                </c:pt>
                <c:pt idx="168">
                  <c:v>3657</c:v>
                </c:pt>
                <c:pt idx="169">
                  <c:v>3590</c:v>
                </c:pt>
                <c:pt idx="170">
                  <c:v>3474</c:v>
                </c:pt>
                <c:pt idx="171">
                  <c:v>3740</c:v>
                </c:pt>
                <c:pt idx="172">
                  <c:v>3805</c:v>
                </c:pt>
                <c:pt idx="173">
                  <c:v>3830</c:v>
                </c:pt>
                <c:pt idx="174">
                  <c:v>3845</c:v>
                </c:pt>
                <c:pt idx="175">
                  <c:v>3867</c:v>
                </c:pt>
                <c:pt idx="176">
                  <c:v>3830</c:v>
                </c:pt>
                <c:pt idx="177">
                  <c:v>3995</c:v>
                </c:pt>
                <c:pt idx="178">
                  <c:v>4056</c:v>
                </c:pt>
                <c:pt idx="179">
                  <c:v>4075</c:v>
                </c:pt>
                <c:pt idx="180">
                  <c:v>4154</c:v>
                </c:pt>
                <c:pt idx="181">
                  <c:v>4142</c:v>
                </c:pt>
                <c:pt idx="182">
                  <c:v>4099</c:v>
                </c:pt>
                <c:pt idx="183">
                  <c:v>4044</c:v>
                </c:pt>
                <c:pt idx="184">
                  <c:v>4011</c:v>
                </c:pt>
                <c:pt idx="185">
                  <c:v>4277</c:v>
                </c:pt>
                <c:pt idx="186">
                  <c:v>4418</c:v>
                </c:pt>
                <c:pt idx="187">
                  <c:v>4393</c:v>
                </c:pt>
                <c:pt idx="188">
                  <c:v>4420</c:v>
                </c:pt>
                <c:pt idx="189">
                  <c:v>4419</c:v>
                </c:pt>
                <c:pt idx="190">
                  <c:v>4388</c:v>
                </c:pt>
                <c:pt idx="191">
                  <c:v>4413</c:v>
                </c:pt>
                <c:pt idx="192">
                  <c:v>4440</c:v>
                </c:pt>
                <c:pt idx="193">
                  <c:v>4382</c:v>
                </c:pt>
                <c:pt idx="194">
                  <c:v>4373</c:v>
                </c:pt>
                <c:pt idx="195">
                  <c:v>4380</c:v>
                </c:pt>
                <c:pt idx="196">
                  <c:v>4443</c:v>
                </c:pt>
                <c:pt idx="197">
                  <c:v>4469</c:v>
                </c:pt>
                <c:pt idx="198">
                  <c:v>4492</c:v>
                </c:pt>
                <c:pt idx="199">
                  <c:v>4502</c:v>
                </c:pt>
                <c:pt idx="200">
                  <c:v>4507</c:v>
                </c:pt>
                <c:pt idx="201">
                  <c:v>4558</c:v>
                </c:pt>
                <c:pt idx="202">
                  <c:v>4578</c:v>
                </c:pt>
                <c:pt idx="203">
                  <c:v>4604</c:v>
                </c:pt>
                <c:pt idx="204">
                  <c:v>4674</c:v>
                </c:pt>
                <c:pt idx="205">
                  <c:v>4704</c:v>
                </c:pt>
                <c:pt idx="206">
                  <c:v>4244</c:v>
                </c:pt>
                <c:pt idx="207">
                  <c:v>4111</c:v>
                </c:pt>
                <c:pt idx="208">
                  <c:v>4068</c:v>
                </c:pt>
                <c:pt idx="209">
                  <c:v>4418</c:v>
                </c:pt>
                <c:pt idx="210">
                  <c:v>4488</c:v>
                </c:pt>
                <c:pt idx="211">
                  <c:v>4546</c:v>
                </c:pt>
                <c:pt idx="212">
                  <c:v>4558</c:v>
                </c:pt>
                <c:pt idx="213">
                  <c:v>4598</c:v>
                </c:pt>
                <c:pt idx="214">
                  <c:v>4586</c:v>
                </c:pt>
                <c:pt idx="215">
                  <c:v>4586</c:v>
                </c:pt>
                <c:pt idx="216">
                  <c:v>4462</c:v>
                </c:pt>
                <c:pt idx="217">
                  <c:v>4460</c:v>
                </c:pt>
                <c:pt idx="218">
                  <c:v>4416</c:v>
                </c:pt>
                <c:pt idx="219">
                  <c:v>4424</c:v>
                </c:pt>
                <c:pt idx="220">
                  <c:v>4442</c:v>
                </c:pt>
                <c:pt idx="221">
                  <c:v>4299</c:v>
                </c:pt>
                <c:pt idx="222">
                  <c:v>4261</c:v>
                </c:pt>
                <c:pt idx="223">
                  <c:v>4154</c:v>
                </c:pt>
                <c:pt idx="224">
                  <c:v>4066</c:v>
                </c:pt>
                <c:pt idx="225">
                  <c:v>4084</c:v>
                </c:pt>
                <c:pt idx="226">
                  <c:v>4065</c:v>
                </c:pt>
                <c:pt idx="227">
                  <c:v>4028</c:v>
                </c:pt>
                <c:pt idx="228">
                  <c:v>3969</c:v>
                </c:pt>
                <c:pt idx="229">
                  <c:v>3916</c:v>
                </c:pt>
                <c:pt idx="230">
                  <c:v>3892</c:v>
                </c:pt>
                <c:pt idx="231">
                  <c:v>3872</c:v>
                </c:pt>
                <c:pt idx="232">
                  <c:v>3878</c:v>
                </c:pt>
                <c:pt idx="233">
                  <c:v>3775</c:v>
                </c:pt>
                <c:pt idx="234">
                  <c:v>3807</c:v>
                </c:pt>
                <c:pt idx="235">
                  <c:v>3798</c:v>
                </c:pt>
                <c:pt idx="236">
                  <c:v>3770</c:v>
                </c:pt>
                <c:pt idx="237">
                  <c:v>3774</c:v>
                </c:pt>
                <c:pt idx="238">
                  <c:v>3722</c:v>
                </c:pt>
                <c:pt idx="239">
                  <c:v>3728</c:v>
                </c:pt>
                <c:pt idx="240">
                  <c:v>3757</c:v>
                </c:pt>
                <c:pt idx="241">
                  <c:v>3883</c:v>
                </c:pt>
                <c:pt idx="242">
                  <c:v>3858</c:v>
                </c:pt>
                <c:pt idx="243">
                  <c:v>3766</c:v>
                </c:pt>
                <c:pt idx="244">
                  <c:v>3781</c:v>
                </c:pt>
                <c:pt idx="245">
                  <c:v>3663</c:v>
                </c:pt>
                <c:pt idx="246">
                  <c:v>3769</c:v>
                </c:pt>
                <c:pt idx="247">
                  <c:v>3805</c:v>
                </c:pt>
                <c:pt idx="248">
                  <c:v>3788</c:v>
                </c:pt>
                <c:pt idx="249">
                  <c:v>3749</c:v>
                </c:pt>
                <c:pt idx="250">
                  <c:v>3643</c:v>
                </c:pt>
                <c:pt idx="251">
                  <c:v>3611</c:v>
                </c:pt>
                <c:pt idx="252">
                  <c:v>3684</c:v>
                </c:pt>
                <c:pt idx="253">
                  <c:v>3646</c:v>
                </c:pt>
                <c:pt idx="254">
                  <c:v>3680</c:v>
                </c:pt>
                <c:pt idx="255">
                  <c:v>3708</c:v>
                </c:pt>
                <c:pt idx="256">
                  <c:v>3745</c:v>
                </c:pt>
                <c:pt idx="257">
                  <c:v>3716</c:v>
                </c:pt>
                <c:pt idx="258">
                  <c:v>3108</c:v>
                </c:pt>
                <c:pt idx="259">
                  <c:v>2399</c:v>
                </c:pt>
                <c:pt idx="260">
                  <c:v>3015</c:v>
                </c:pt>
                <c:pt idx="261">
                  <c:v>3573</c:v>
                </c:pt>
                <c:pt idx="262">
                  <c:v>3673</c:v>
                </c:pt>
                <c:pt idx="263">
                  <c:v>3773</c:v>
                </c:pt>
                <c:pt idx="264">
                  <c:v>3920</c:v>
                </c:pt>
                <c:pt idx="265">
                  <c:v>3932</c:v>
                </c:pt>
                <c:pt idx="266">
                  <c:v>3985</c:v>
                </c:pt>
                <c:pt idx="267">
                  <c:v>4047</c:v>
                </c:pt>
                <c:pt idx="268">
                  <c:v>4092</c:v>
                </c:pt>
                <c:pt idx="269">
                  <c:v>4110</c:v>
                </c:pt>
                <c:pt idx="270">
                  <c:v>4123</c:v>
                </c:pt>
                <c:pt idx="271">
                  <c:v>4103</c:v>
                </c:pt>
                <c:pt idx="272">
                  <c:v>4176</c:v>
                </c:pt>
                <c:pt idx="273">
                  <c:v>3978</c:v>
                </c:pt>
                <c:pt idx="274">
                  <c:v>3834</c:v>
                </c:pt>
                <c:pt idx="275">
                  <c:v>3834</c:v>
                </c:pt>
                <c:pt idx="276">
                  <c:v>3936</c:v>
                </c:pt>
                <c:pt idx="277">
                  <c:v>3888</c:v>
                </c:pt>
                <c:pt idx="278">
                  <c:v>3805</c:v>
                </c:pt>
                <c:pt idx="279">
                  <c:v>3832</c:v>
                </c:pt>
                <c:pt idx="280">
                  <c:v>3748</c:v>
                </c:pt>
                <c:pt idx="281">
                  <c:v>3805</c:v>
                </c:pt>
                <c:pt idx="282">
                  <c:v>3769</c:v>
                </c:pt>
                <c:pt idx="283">
                  <c:v>3764</c:v>
                </c:pt>
                <c:pt idx="284">
                  <c:v>3742</c:v>
                </c:pt>
                <c:pt idx="285">
                  <c:v>3766</c:v>
                </c:pt>
                <c:pt idx="286">
                  <c:v>3698</c:v>
                </c:pt>
                <c:pt idx="287">
                  <c:v>3709</c:v>
                </c:pt>
                <c:pt idx="288">
                  <c:v>3657</c:v>
                </c:pt>
                <c:pt idx="289">
                  <c:v>3654</c:v>
                </c:pt>
                <c:pt idx="290">
                  <c:v>3619</c:v>
                </c:pt>
                <c:pt idx="291">
                  <c:v>3605</c:v>
                </c:pt>
                <c:pt idx="292">
                  <c:v>3563</c:v>
                </c:pt>
                <c:pt idx="293">
                  <c:v>3553</c:v>
                </c:pt>
                <c:pt idx="294">
                  <c:v>3600</c:v>
                </c:pt>
                <c:pt idx="295">
                  <c:v>3518</c:v>
                </c:pt>
                <c:pt idx="296">
                  <c:v>3507</c:v>
                </c:pt>
                <c:pt idx="297">
                  <c:v>3552</c:v>
                </c:pt>
                <c:pt idx="298">
                  <c:v>3515</c:v>
                </c:pt>
                <c:pt idx="299">
                  <c:v>3514</c:v>
                </c:pt>
                <c:pt idx="300">
                  <c:v>3553</c:v>
                </c:pt>
                <c:pt idx="301">
                  <c:v>3534</c:v>
                </c:pt>
                <c:pt idx="302">
                  <c:v>3519</c:v>
                </c:pt>
                <c:pt idx="303">
                  <c:v>3438</c:v>
                </c:pt>
                <c:pt idx="304">
                  <c:v>3459</c:v>
                </c:pt>
                <c:pt idx="305">
                  <c:v>3490</c:v>
                </c:pt>
                <c:pt idx="306">
                  <c:v>3511</c:v>
                </c:pt>
                <c:pt idx="307">
                  <c:v>3514</c:v>
                </c:pt>
                <c:pt idx="308">
                  <c:v>3459</c:v>
                </c:pt>
                <c:pt idx="309">
                  <c:v>3405</c:v>
                </c:pt>
                <c:pt idx="310">
                  <c:v>2514</c:v>
                </c:pt>
                <c:pt idx="311">
                  <c:v>1311</c:v>
                </c:pt>
                <c:pt idx="312">
                  <c:v>2767</c:v>
                </c:pt>
                <c:pt idx="313">
                  <c:v>3209</c:v>
                </c:pt>
                <c:pt idx="314">
                  <c:v>3200</c:v>
                </c:pt>
                <c:pt idx="315">
                  <c:v>3213</c:v>
                </c:pt>
                <c:pt idx="316">
                  <c:v>3251</c:v>
                </c:pt>
                <c:pt idx="317">
                  <c:v>3203</c:v>
                </c:pt>
                <c:pt idx="318">
                  <c:v>3171</c:v>
                </c:pt>
                <c:pt idx="319">
                  <c:v>3108</c:v>
                </c:pt>
                <c:pt idx="320">
                  <c:v>3067</c:v>
                </c:pt>
                <c:pt idx="321">
                  <c:v>3110</c:v>
                </c:pt>
                <c:pt idx="322">
                  <c:v>3031</c:v>
                </c:pt>
                <c:pt idx="323">
                  <c:v>2992</c:v>
                </c:pt>
                <c:pt idx="324">
                  <c:v>2900</c:v>
                </c:pt>
                <c:pt idx="325">
                  <c:v>2885</c:v>
                </c:pt>
                <c:pt idx="326">
                  <c:v>2933</c:v>
                </c:pt>
                <c:pt idx="327">
                  <c:v>2941</c:v>
                </c:pt>
                <c:pt idx="328">
                  <c:v>2928</c:v>
                </c:pt>
                <c:pt idx="329">
                  <c:v>2862</c:v>
                </c:pt>
                <c:pt idx="330">
                  <c:v>2868</c:v>
                </c:pt>
                <c:pt idx="331">
                  <c:v>2831</c:v>
                </c:pt>
                <c:pt idx="332">
                  <c:v>2858</c:v>
                </c:pt>
                <c:pt idx="333">
                  <c:v>2834</c:v>
                </c:pt>
                <c:pt idx="334">
                  <c:v>2774</c:v>
                </c:pt>
                <c:pt idx="335">
                  <c:v>2826</c:v>
                </c:pt>
                <c:pt idx="338">
                  <c:v>2822</c:v>
                </c:pt>
                <c:pt idx="339">
                  <c:v>2813</c:v>
                </c:pt>
                <c:pt idx="340">
                  <c:v>2770</c:v>
                </c:pt>
                <c:pt idx="341">
                  <c:v>2741</c:v>
                </c:pt>
                <c:pt idx="342">
                  <c:v>2718</c:v>
                </c:pt>
                <c:pt idx="343">
                  <c:v>2722</c:v>
                </c:pt>
                <c:pt idx="344">
                  <c:v>2760</c:v>
                </c:pt>
                <c:pt idx="345">
                  <c:v>2743</c:v>
                </c:pt>
                <c:pt idx="346">
                  <c:v>2731</c:v>
                </c:pt>
                <c:pt idx="347">
                  <c:v>2719</c:v>
                </c:pt>
                <c:pt idx="348">
                  <c:v>2678</c:v>
                </c:pt>
                <c:pt idx="349">
                  <c:v>2621</c:v>
                </c:pt>
                <c:pt idx="350">
                  <c:v>2615</c:v>
                </c:pt>
                <c:pt idx="351">
                  <c:v>2533</c:v>
                </c:pt>
                <c:pt idx="352">
                  <c:v>2527</c:v>
                </c:pt>
                <c:pt idx="353">
                  <c:v>2501</c:v>
                </c:pt>
                <c:pt idx="354">
                  <c:v>2477</c:v>
                </c:pt>
                <c:pt idx="355">
                  <c:v>2495</c:v>
                </c:pt>
                <c:pt idx="356">
                  <c:v>2498</c:v>
                </c:pt>
                <c:pt idx="357">
                  <c:v>2503</c:v>
                </c:pt>
                <c:pt idx="358">
                  <c:v>2408</c:v>
                </c:pt>
                <c:pt idx="359">
                  <c:v>2385</c:v>
                </c:pt>
                <c:pt idx="360">
                  <c:v>1977</c:v>
                </c:pt>
                <c:pt idx="361">
                  <c:v>1977</c:v>
                </c:pt>
                <c:pt idx="362">
                  <c:v>1816</c:v>
                </c:pt>
                <c:pt idx="363">
                  <c:v>1913</c:v>
                </c:pt>
                <c:pt idx="364">
                  <c:v>1854</c:v>
                </c:pt>
                <c:pt idx="365">
                  <c:v>1871</c:v>
                </c:pt>
                <c:pt idx="366">
                  <c:v>1746</c:v>
                </c:pt>
                <c:pt idx="367">
                  <c:v>1706</c:v>
                </c:pt>
                <c:pt idx="368">
                  <c:v>1600</c:v>
                </c:pt>
                <c:pt idx="369">
                  <c:v>1581</c:v>
                </c:pt>
                <c:pt idx="370">
                  <c:v>1566</c:v>
                </c:pt>
                <c:pt idx="371">
                  <c:v>1524</c:v>
                </c:pt>
                <c:pt idx="372">
                  <c:v>1491</c:v>
                </c:pt>
                <c:pt idx="373">
                  <c:v>1452</c:v>
                </c:pt>
                <c:pt idx="374">
                  <c:v>1449</c:v>
                </c:pt>
                <c:pt idx="375">
                  <c:v>1420</c:v>
                </c:pt>
                <c:pt idx="376">
                  <c:v>1361</c:v>
                </c:pt>
                <c:pt idx="377">
                  <c:v>1318</c:v>
                </c:pt>
                <c:pt idx="378">
                  <c:v>1260</c:v>
                </c:pt>
                <c:pt idx="379">
                  <c:v>1211</c:v>
                </c:pt>
                <c:pt idx="380">
                  <c:v>1225</c:v>
                </c:pt>
                <c:pt idx="381">
                  <c:v>1276</c:v>
                </c:pt>
                <c:pt idx="382">
                  <c:v>1299</c:v>
                </c:pt>
                <c:pt idx="383">
                  <c:v>1286</c:v>
                </c:pt>
                <c:pt idx="384">
                  <c:v>1202</c:v>
                </c:pt>
                <c:pt idx="385">
                  <c:v>1191</c:v>
                </c:pt>
                <c:pt idx="386">
                  <c:v>1144</c:v>
                </c:pt>
                <c:pt idx="387">
                  <c:v>1139</c:v>
                </c:pt>
                <c:pt idx="388">
                  <c:v>1097</c:v>
                </c:pt>
                <c:pt idx="389">
                  <c:v>1083</c:v>
                </c:pt>
                <c:pt idx="390">
                  <c:v>1068</c:v>
                </c:pt>
                <c:pt idx="391">
                  <c:v>1080</c:v>
                </c:pt>
                <c:pt idx="392">
                  <c:v>1055</c:v>
                </c:pt>
                <c:pt idx="393">
                  <c:v>1018</c:v>
                </c:pt>
                <c:pt idx="394">
                  <c:v>1016</c:v>
                </c:pt>
                <c:pt idx="395">
                  <c:v>1014</c:v>
                </c:pt>
                <c:pt idx="396">
                  <c:v>1009</c:v>
                </c:pt>
                <c:pt idx="397">
                  <c:v>1024</c:v>
                </c:pt>
                <c:pt idx="398">
                  <c:v>1014</c:v>
                </c:pt>
                <c:pt idx="399">
                  <c:v>1022</c:v>
                </c:pt>
                <c:pt idx="400">
                  <c:v>1001</c:v>
                </c:pt>
                <c:pt idx="401">
                  <c:v>998</c:v>
                </c:pt>
                <c:pt idx="402">
                  <c:v>974</c:v>
                </c:pt>
                <c:pt idx="403">
                  <c:v>969</c:v>
                </c:pt>
                <c:pt idx="404">
                  <c:v>999</c:v>
                </c:pt>
                <c:pt idx="405">
                  <c:v>1020</c:v>
                </c:pt>
                <c:pt idx="406">
                  <c:v>1029</c:v>
                </c:pt>
                <c:pt idx="407">
                  <c:v>1057</c:v>
                </c:pt>
                <c:pt idx="408">
                  <c:v>1059</c:v>
                </c:pt>
                <c:pt idx="409">
                  <c:v>1058</c:v>
                </c:pt>
                <c:pt idx="410">
                  <c:v>1074</c:v>
                </c:pt>
                <c:pt idx="411">
                  <c:v>1091</c:v>
                </c:pt>
                <c:pt idx="412">
                  <c:v>1062</c:v>
                </c:pt>
                <c:pt idx="413">
                  <c:v>1059</c:v>
                </c:pt>
                <c:pt idx="414">
                  <c:v>600</c:v>
                </c:pt>
                <c:pt idx="415">
                  <c:v>604</c:v>
                </c:pt>
                <c:pt idx="416">
                  <c:v>994</c:v>
                </c:pt>
                <c:pt idx="417">
                  <c:v>1085</c:v>
                </c:pt>
                <c:pt idx="418">
                  <c:v>1057</c:v>
                </c:pt>
                <c:pt idx="419">
                  <c:v>1083</c:v>
                </c:pt>
                <c:pt idx="420">
                  <c:v>1096</c:v>
                </c:pt>
                <c:pt idx="421">
                  <c:v>1111</c:v>
                </c:pt>
                <c:pt idx="422">
                  <c:v>1137</c:v>
                </c:pt>
                <c:pt idx="423">
                  <c:v>1162</c:v>
                </c:pt>
                <c:pt idx="424">
                  <c:v>1160</c:v>
                </c:pt>
                <c:pt idx="425">
                  <c:v>1173</c:v>
                </c:pt>
                <c:pt idx="426">
                  <c:v>1211</c:v>
                </c:pt>
                <c:pt idx="427">
                  <c:v>1148</c:v>
                </c:pt>
                <c:pt idx="428">
                  <c:v>1153</c:v>
                </c:pt>
                <c:pt idx="429">
                  <c:v>1115</c:v>
                </c:pt>
                <c:pt idx="430">
                  <c:v>1186</c:v>
                </c:pt>
                <c:pt idx="431">
                  <c:v>1237</c:v>
                </c:pt>
                <c:pt idx="432">
                  <c:v>1241</c:v>
                </c:pt>
                <c:pt idx="433">
                  <c:v>1245</c:v>
                </c:pt>
                <c:pt idx="434">
                  <c:v>1269</c:v>
                </c:pt>
                <c:pt idx="435">
                  <c:v>1302</c:v>
                </c:pt>
                <c:pt idx="436">
                  <c:v>1311</c:v>
                </c:pt>
                <c:pt idx="437">
                  <c:v>1295</c:v>
                </c:pt>
                <c:pt idx="438">
                  <c:v>1306</c:v>
                </c:pt>
                <c:pt idx="439">
                  <c:v>1332</c:v>
                </c:pt>
                <c:pt idx="440">
                  <c:v>1399</c:v>
                </c:pt>
                <c:pt idx="441">
                  <c:v>1464</c:v>
                </c:pt>
                <c:pt idx="442">
                  <c:v>1500</c:v>
                </c:pt>
                <c:pt idx="443">
                  <c:v>1530</c:v>
                </c:pt>
                <c:pt idx="444">
                  <c:v>1577</c:v>
                </c:pt>
                <c:pt idx="445">
                  <c:v>1557</c:v>
                </c:pt>
                <c:pt idx="446">
                  <c:v>1613</c:v>
                </c:pt>
                <c:pt idx="447">
                  <c:v>1647</c:v>
                </c:pt>
                <c:pt idx="448">
                  <c:v>1672</c:v>
                </c:pt>
                <c:pt idx="449">
                  <c:v>1740</c:v>
                </c:pt>
                <c:pt idx="450">
                  <c:v>1782</c:v>
                </c:pt>
                <c:pt idx="451">
                  <c:v>1826</c:v>
                </c:pt>
                <c:pt idx="452">
                  <c:v>1864</c:v>
                </c:pt>
                <c:pt idx="453">
                  <c:v>1908</c:v>
                </c:pt>
                <c:pt idx="454">
                  <c:v>1979</c:v>
                </c:pt>
                <c:pt idx="455">
                  <c:v>2054</c:v>
                </c:pt>
                <c:pt idx="456">
                  <c:v>2041</c:v>
                </c:pt>
                <c:pt idx="457">
                  <c:v>2089</c:v>
                </c:pt>
                <c:pt idx="458">
                  <c:v>2103</c:v>
                </c:pt>
                <c:pt idx="459">
                  <c:v>2143</c:v>
                </c:pt>
                <c:pt idx="460">
                  <c:v>2243</c:v>
                </c:pt>
                <c:pt idx="461">
                  <c:v>2400</c:v>
                </c:pt>
                <c:pt idx="462">
                  <c:v>2430</c:v>
                </c:pt>
                <c:pt idx="463">
                  <c:v>2483</c:v>
                </c:pt>
                <c:pt idx="464">
                  <c:v>2500</c:v>
                </c:pt>
                <c:pt idx="465">
                  <c:v>2475</c:v>
                </c:pt>
                <c:pt idx="466">
                  <c:v>1244</c:v>
                </c:pt>
                <c:pt idx="467">
                  <c:v>1193</c:v>
                </c:pt>
                <c:pt idx="468">
                  <c:v>1998</c:v>
                </c:pt>
                <c:pt idx="469">
                  <c:v>2381</c:v>
                </c:pt>
                <c:pt idx="470">
                  <c:v>2441</c:v>
                </c:pt>
                <c:pt idx="471">
                  <c:v>2412</c:v>
                </c:pt>
                <c:pt idx="472">
                  <c:v>2479</c:v>
                </c:pt>
                <c:pt idx="473">
                  <c:v>2440</c:v>
                </c:pt>
                <c:pt idx="474">
                  <c:v>2491</c:v>
                </c:pt>
                <c:pt idx="475">
                  <c:v>2506</c:v>
                </c:pt>
                <c:pt idx="476">
                  <c:v>2586</c:v>
                </c:pt>
                <c:pt idx="477">
                  <c:v>2661</c:v>
                </c:pt>
                <c:pt idx="478">
                  <c:v>2658</c:v>
                </c:pt>
                <c:pt idx="479">
                  <c:v>2557</c:v>
                </c:pt>
                <c:pt idx="480">
                  <c:v>2487</c:v>
                </c:pt>
                <c:pt idx="481">
                  <c:v>2646</c:v>
                </c:pt>
                <c:pt idx="482">
                  <c:v>2820</c:v>
                </c:pt>
                <c:pt idx="483">
                  <c:v>2811</c:v>
                </c:pt>
                <c:pt idx="484">
                  <c:v>2825</c:v>
                </c:pt>
                <c:pt idx="485">
                  <c:v>2698</c:v>
                </c:pt>
                <c:pt idx="486">
                  <c:v>2759</c:v>
                </c:pt>
                <c:pt idx="487">
                  <c:v>2711</c:v>
                </c:pt>
                <c:pt idx="488">
                  <c:v>2669</c:v>
                </c:pt>
                <c:pt idx="489">
                  <c:v>2596</c:v>
                </c:pt>
                <c:pt idx="490">
                  <c:v>2586</c:v>
                </c:pt>
                <c:pt idx="491">
                  <c:v>2554</c:v>
                </c:pt>
                <c:pt idx="492">
                  <c:v>2524</c:v>
                </c:pt>
                <c:pt idx="493">
                  <c:v>2510</c:v>
                </c:pt>
                <c:pt idx="494">
                  <c:v>2456</c:v>
                </c:pt>
                <c:pt idx="495">
                  <c:v>2340</c:v>
                </c:pt>
                <c:pt idx="496">
                  <c:v>2380</c:v>
                </c:pt>
                <c:pt idx="497">
                  <c:v>2377</c:v>
                </c:pt>
                <c:pt idx="498">
                  <c:v>2411</c:v>
                </c:pt>
                <c:pt idx="499">
                  <c:v>2420</c:v>
                </c:pt>
                <c:pt idx="500">
                  <c:v>2441</c:v>
                </c:pt>
                <c:pt idx="501">
                  <c:v>2460</c:v>
                </c:pt>
                <c:pt idx="502">
                  <c:v>2446</c:v>
                </c:pt>
                <c:pt idx="503">
                  <c:v>2456</c:v>
                </c:pt>
                <c:pt idx="504">
                  <c:v>2458</c:v>
                </c:pt>
                <c:pt idx="505">
                  <c:v>2477</c:v>
                </c:pt>
                <c:pt idx="506">
                  <c:v>2552</c:v>
                </c:pt>
                <c:pt idx="507">
                  <c:v>2447</c:v>
                </c:pt>
                <c:pt idx="508">
                  <c:v>2428</c:v>
                </c:pt>
                <c:pt idx="509">
                  <c:v>2454</c:v>
                </c:pt>
                <c:pt idx="510">
                  <c:v>2439</c:v>
                </c:pt>
                <c:pt idx="511">
                  <c:v>2405</c:v>
                </c:pt>
                <c:pt idx="512">
                  <c:v>2440</c:v>
                </c:pt>
                <c:pt idx="513">
                  <c:v>2417</c:v>
                </c:pt>
                <c:pt idx="514">
                  <c:v>2424</c:v>
                </c:pt>
                <c:pt idx="515">
                  <c:v>2547</c:v>
                </c:pt>
                <c:pt idx="516">
                  <c:v>2531</c:v>
                </c:pt>
                <c:pt idx="517">
                  <c:v>2572</c:v>
                </c:pt>
                <c:pt idx="518">
                  <c:v>2456</c:v>
                </c:pt>
                <c:pt idx="519">
                  <c:v>1449</c:v>
                </c:pt>
                <c:pt idx="520">
                  <c:v>1769</c:v>
                </c:pt>
                <c:pt idx="521">
                  <c:v>2227</c:v>
                </c:pt>
                <c:pt idx="522">
                  <c:v>2473</c:v>
                </c:pt>
                <c:pt idx="523">
                  <c:v>2511</c:v>
                </c:pt>
                <c:pt idx="524">
                  <c:v>2585</c:v>
                </c:pt>
                <c:pt idx="525">
                  <c:v>2583</c:v>
                </c:pt>
                <c:pt idx="526">
                  <c:v>2540</c:v>
                </c:pt>
                <c:pt idx="527">
                  <c:v>2525</c:v>
                </c:pt>
                <c:pt idx="528">
                  <c:v>2526</c:v>
                </c:pt>
                <c:pt idx="529">
                  <c:v>2557</c:v>
                </c:pt>
                <c:pt idx="530">
                  <c:v>2572</c:v>
                </c:pt>
                <c:pt idx="531">
                  <c:v>2615</c:v>
                </c:pt>
                <c:pt idx="532">
                  <c:v>2662</c:v>
                </c:pt>
                <c:pt idx="533">
                  <c:v>2651</c:v>
                </c:pt>
                <c:pt idx="534">
                  <c:v>2499</c:v>
                </c:pt>
                <c:pt idx="535">
                  <c:v>2410</c:v>
                </c:pt>
                <c:pt idx="536">
                  <c:v>2518</c:v>
                </c:pt>
                <c:pt idx="537">
                  <c:v>2490</c:v>
                </c:pt>
                <c:pt idx="538">
                  <c:v>2528</c:v>
                </c:pt>
                <c:pt idx="539">
                  <c:v>2537</c:v>
                </c:pt>
                <c:pt idx="540">
                  <c:v>2533</c:v>
                </c:pt>
                <c:pt idx="541">
                  <c:v>2578</c:v>
                </c:pt>
                <c:pt idx="542">
                  <c:v>2564</c:v>
                </c:pt>
                <c:pt idx="543">
                  <c:v>2593</c:v>
                </c:pt>
                <c:pt idx="544">
                  <c:v>2495</c:v>
                </c:pt>
                <c:pt idx="545">
                  <c:v>2508</c:v>
                </c:pt>
                <c:pt idx="546">
                  <c:v>2665</c:v>
                </c:pt>
                <c:pt idx="547">
                  <c:v>2670</c:v>
                </c:pt>
                <c:pt idx="548">
                  <c:v>2631</c:v>
                </c:pt>
                <c:pt idx="549">
                  <c:v>2561</c:v>
                </c:pt>
                <c:pt idx="550">
                  <c:v>2541</c:v>
                </c:pt>
                <c:pt idx="551">
                  <c:v>2674</c:v>
                </c:pt>
                <c:pt idx="552">
                  <c:v>2618</c:v>
                </c:pt>
                <c:pt idx="553">
                  <c:v>2646</c:v>
                </c:pt>
                <c:pt idx="554">
                  <c:v>2709</c:v>
                </c:pt>
                <c:pt idx="555">
                  <c:v>2664</c:v>
                </c:pt>
                <c:pt idx="556">
                  <c:v>2656</c:v>
                </c:pt>
                <c:pt idx="557">
                  <c:v>2654</c:v>
                </c:pt>
                <c:pt idx="558">
                  <c:v>2717</c:v>
                </c:pt>
                <c:pt idx="559">
                  <c:v>2638</c:v>
                </c:pt>
                <c:pt idx="560">
                  <c:v>2650</c:v>
                </c:pt>
                <c:pt idx="561">
                  <c:v>2689</c:v>
                </c:pt>
                <c:pt idx="562">
                  <c:v>2634</c:v>
                </c:pt>
                <c:pt idx="563">
                  <c:v>2573</c:v>
                </c:pt>
                <c:pt idx="564">
                  <c:v>2589</c:v>
                </c:pt>
                <c:pt idx="565">
                  <c:v>2609</c:v>
                </c:pt>
                <c:pt idx="566">
                  <c:v>2645</c:v>
                </c:pt>
                <c:pt idx="567">
                  <c:v>2567</c:v>
                </c:pt>
                <c:pt idx="568">
                  <c:v>2574</c:v>
                </c:pt>
                <c:pt idx="569">
                  <c:v>2527</c:v>
                </c:pt>
                <c:pt idx="570">
                  <c:v>2297</c:v>
                </c:pt>
                <c:pt idx="571">
                  <c:v>1697</c:v>
                </c:pt>
                <c:pt idx="572">
                  <c:v>1860</c:v>
                </c:pt>
                <c:pt idx="573">
                  <c:v>2192</c:v>
                </c:pt>
                <c:pt idx="574">
                  <c:v>2365</c:v>
                </c:pt>
                <c:pt idx="575">
                  <c:v>2318</c:v>
                </c:pt>
                <c:pt idx="576">
                  <c:v>2357</c:v>
                </c:pt>
                <c:pt idx="577">
                  <c:v>2355</c:v>
                </c:pt>
                <c:pt idx="578">
                  <c:v>2310</c:v>
                </c:pt>
                <c:pt idx="579">
                  <c:v>2308</c:v>
                </c:pt>
                <c:pt idx="580">
                  <c:v>2252</c:v>
                </c:pt>
                <c:pt idx="581">
                  <c:v>2282</c:v>
                </c:pt>
                <c:pt idx="582">
                  <c:v>2305</c:v>
                </c:pt>
                <c:pt idx="583">
                  <c:v>2264</c:v>
                </c:pt>
                <c:pt idx="584">
                  <c:v>2221</c:v>
                </c:pt>
                <c:pt idx="585">
                  <c:v>2196</c:v>
                </c:pt>
                <c:pt idx="586">
                  <c:v>2346</c:v>
                </c:pt>
                <c:pt idx="587">
                  <c:v>2370</c:v>
                </c:pt>
                <c:pt idx="588">
                  <c:v>2356</c:v>
                </c:pt>
                <c:pt idx="589">
                  <c:v>2278</c:v>
                </c:pt>
                <c:pt idx="590">
                  <c:v>2299</c:v>
                </c:pt>
                <c:pt idx="591">
                  <c:v>2282</c:v>
                </c:pt>
                <c:pt idx="592">
                  <c:v>2260</c:v>
                </c:pt>
                <c:pt idx="593">
                  <c:v>2303</c:v>
                </c:pt>
                <c:pt idx="594">
                  <c:v>2320</c:v>
                </c:pt>
                <c:pt idx="595">
                  <c:v>2403</c:v>
                </c:pt>
                <c:pt idx="596">
                  <c:v>2413</c:v>
                </c:pt>
                <c:pt idx="597">
                  <c:v>2413</c:v>
                </c:pt>
                <c:pt idx="598">
                  <c:v>2450</c:v>
                </c:pt>
                <c:pt idx="599">
                  <c:v>2454</c:v>
                </c:pt>
                <c:pt idx="600">
                  <c:v>2504</c:v>
                </c:pt>
                <c:pt idx="601">
                  <c:v>2496</c:v>
                </c:pt>
                <c:pt idx="602">
                  <c:v>2510</c:v>
                </c:pt>
                <c:pt idx="603">
                  <c:v>2351</c:v>
                </c:pt>
                <c:pt idx="604">
                  <c:v>2362</c:v>
                </c:pt>
                <c:pt idx="605">
                  <c:v>2261</c:v>
                </c:pt>
                <c:pt idx="606">
                  <c:v>2224</c:v>
                </c:pt>
                <c:pt idx="607">
                  <c:v>2275</c:v>
                </c:pt>
                <c:pt idx="608">
                  <c:v>2261</c:v>
                </c:pt>
                <c:pt idx="609">
                  <c:v>2229</c:v>
                </c:pt>
                <c:pt idx="610">
                  <c:v>2239</c:v>
                </c:pt>
                <c:pt idx="611">
                  <c:v>2210</c:v>
                </c:pt>
                <c:pt idx="612">
                  <c:v>2057</c:v>
                </c:pt>
                <c:pt idx="613">
                  <c:v>2202</c:v>
                </c:pt>
                <c:pt idx="614">
                  <c:v>2065</c:v>
                </c:pt>
                <c:pt idx="615">
                  <c:v>2188</c:v>
                </c:pt>
                <c:pt idx="616">
                  <c:v>2186</c:v>
                </c:pt>
                <c:pt idx="617">
                  <c:v>2078</c:v>
                </c:pt>
                <c:pt idx="618">
                  <c:v>2187</c:v>
                </c:pt>
                <c:pt idx="619">
                  <c:v>2197</c:v>
                </c:pt>
                <c:pt idx="620">
                  <c:v>2189</c:v>
                </c:pt>
                <c:pt idx="621">
                  <c:v>2186</c:v>
                </c:pt>
                <c:pt idx="622">
                  <c:v>1894</c:v>
                </c:pt>
                <c:pt idx="623">
                  <c:v>1540</c:v>
                </c:pt>
                <c:pt idx="624">
                  <c:v>1552</c:v>
                </c:pt>
                <c:pt idx="625">
                  <c:v>1965</c:v>
                </c:pt>
                <c:pt idx="626">
                  <c:v>2098</c:v>
                </c:pt>
                <c:pt idx="627">
                  <c:v>2120</c:v>
                </c:pt>
                <c:pt idx="628">
                  <c:v>2144</c:v>
                </c:pt>
                <c:pt idx="629">
                  <c:v>2240</c:v>
                </c:pt>
                <c:pt idx="630">
                  <c:v>2211</c:v>
                </c:pt>
                <c:pt idx="631">
                  <c:v>2180</c:v>
                </c:pt>
                <c:pt idx="632">
                  <c:v>2200</c:v>
                </c:pt>
                <c:pt idx="633">
                  <c:v>2147</c:v>
                </c:pt>
                <c:pt idx="634">
                  <c:v>2177</c:v>
                </c:pt>
                <c:pt idx="635">
                  <c:v>2152</c:v>
                </c:pt>
                <c:pt idx="636">
                  <c:v>2109</c:v>
                </c:pt>
                <c:pt idx="637">
                  <c:v>1993</c:v>
                </c:pt>
                <c:pt idx="638">
                  <c:v>2002</c:v>
                </c:pt>
                <c:pt idx="639">
                  <c:v>1942</c:v>
                </c:pt>
                <c:pt idx="640">
                  <c:v>1869</c:v>
                </c:pt>
                <c:pt idx="641">
                  <c:v>1911</c:v>
                </c:pt>
                <c:pt idx="642">
                  <c:v>1948</c:v>
                </c:pt>
                <c:pt idx="643">
                  <c:v>1953</c:v>
                </c:pt>
                <c:pt idx="644">
                  <c:v>1934</c:v>
                </c:pt>
                <c:pt idx="645">
                  <c:v>1933</c:v>
                </c:pt>
                <c:pt idx="646">
                  <c:v>1932</c:v>
                </c:pt>
                <c:pt idx="647">
                  <c:v>1937</c:v>
                </c:pt>
                <c:pt idx="648">
                  <c:v>1911</c:v>
                </c:pt>
                <c:pt idx="649">
                  <c:v>1870</c:v>
                </c:pt>
                <c:pt idx="650">
                  <c:v>1861</c:v>
                </c:pt>
                <c:pt idx="651">
                  <c:v>1851</c:v>
                </c:pt>
                <c:pt idx="652">
                  <c:v>1819</c:v>
                </c:pt>
                <c:pt idx="653">
                  <c:v>1852</c:v>
                </c:pt>
                <c:pt idx="654">
                  <c:v>1678</c:v>
                </c:pt>
                <c:pt idx="655">
                  <c:v>1689</c:v>
                </c:pt>
                <c:pt idx="656">
                  <c:v>1722</c:v>
                </c:pt>
                <c:pt idx="657">
                  <c:v>1750</c:v>
                </c:pt>
                <c:pt idx="658">
                  <c:v>1741</c:v>
                </c:pt>
                <c:pt idx="659">
                  <c:v>1900</c:v>
                </c:pt>
                <c:pt idx="660">
                  <c:v>1916</c:v>
                </c:pt>
                <c:pt idx="661">
                  <c:v>1906</c:v>
                </c:pt>
                <c:pt idx="662" formatCode="0">
                  <c:v>1898</c:v>
                </c:pt>
                <c:pt idx="663" formatCode="0">
                  <c:v>2068</c:v>
                </c:pt>
                <c:pt idx="664" formatCode="0">
                  <c:v>2082</c:v>
                </c:pt>
                <c:pt idx="665" formatCode="0">
                  <c:v>2082</c:v>
                </c:pt>
                <c:pt idx="666" formatCode="0">
                  <c:v>2065</c:v>
                </c:pt>
                <c:pt idx="667" formatCode="0">
                  <c:v>2161</c:v>
                </c:pt>
                <c:pt idx="668" formatCode="0">
                  <c:v>2147</c:v>
                </c:pt>
                <c:pt idx="669">
                  <c:v>2164</c:v>
                </c:pt>
                <c:pt idx="670">
                  <c:v>2175</c:v>
                </c:pt>
                <c:pt idx="671">
                  <c:v>2178</c:v>
                </c:pt>
                <c:pt idx="672">
                  <c:v>2152</c:v>
                </c:pt>
                <c:pt idx="673">
                  <c:v>2139</c:v>
                </c:pt>
                <c:pt idx="674">
                  <c:v>2061</c:v>
                </c:pt>
                <c:pt idx="675">
                  <c:v>1507</c:v>
                </c:pt>
                <c:pt idx="676">
                  <c:v>1723</c:v>
                </c:pt>
                <c:pt idx="677">
                  <c:v>1339</c:v>
                </c:pt>
                <c:pt idx="678">
                  <c:v>2077</c:v>
                </c:pt>
                <c:pt idx="679">
                  <c:v>2112</c:v>
                </c:pt>
                <c:pt idx="680">
                  <c:v>2095</c:v>
                </c:pt>
                <c:pt idx="681">
                  <c:v>2090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257032"/>
        <c:axId val="808409320"/>
      </c:lineChart>
      <c:catAx>
        <c:axId val="41325703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smtClean="0"/>
                  <a:t>Vuosi</a:t>
                </a:r>
                <a:endParaRPr lang="fi-FI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nextTo"/>
        <c:crossAx val="808409320"/>
        <c:crosses val="autoZero"/>
        <c:auto val="1"/>
        <c:lblAlgn val="ctr"/>
        <c:lblOffset val="100"/>
        <c:noMultiLvlLbl val="0"/>
      </c:catAx>
      <c:valAx>
        <c:axId val="80840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smtClean="0"/>
                  <a:t>Työvoima</a:t>
                </a:r>
                <a:r>
                  <a:rPr lang="fi-FI" baseline="0" dirty="0" smtClean="0"/>
                  <a:t> määrä</a:t>
                </a:r>
                <a:endParaRPr lang="fi-FI" dirty="0"/>
              </a:p>
            </c:rich>
          </c:tx>
          <c:layout>
            <c:manualLayout>
              <c:xMode val="edge"/>
              <c:yMode val="edge"/>
              <c:x val="5.4524079441059019E-2"/>
              <c:y val="0.202832911570260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1325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0.90022</cdr:x>
      <cdr:y>0.71047</cdr:y>
    </cdr:from>
    <cdr:to>
      <cdr:x>0.95076</cdr:x>
      <cdr:y>0.77043</cdr:y>
    </cdr:to>
    <cdr:cxnSp macro="">
      <cdr:nvCxnSpPr>
        <cdr:cNvPr id="4" name="Suora nuoliyhdysviiva 3">
          <a:extLst xmlns:a="http://schemas.openxmlformats.org/drawingml/2006/main">
            <a:ext uri="{FF2B5EF4-FFF2-40B4-BE49-F238E27FC236}">
              <a16:creationId xmlns="" xmlns:a16="http://schemas.microsoft.com/office/drawing/2014/main" id="{9B9FF735-A2E8-401E-850A-D656C7F75EE3}"/>
            </a:ext>
          </a:extLst>
        </cdr:cNvPr>
        <cdr:cNvCxnSpPr/>
      </cdr:nvCxnSpPr>
      <cdr:spPr>
        <a:xfrm xmlns:a="http://schemas.openxmlformats.org/drawingml/2006/main" flipV="1">
          <a:off x="7778773" y="3413120"/>
          <a:ext cx="436737" cy="288032"/>
        </a:xfrm>
        <a:prstGeom xmlns:a="http://schemas.openxmlformats.org/drawingml/2006/main" prst="straightConnector1">
          <a:avLst/>
        </a:prstGeom>
        <a:ln xmlns:a="http://schemas.openxmlformats.org/drawingml/2006/main" w="9525">
          <a:solidFill>
            <a:sysClr val="windowText" lastClr="000000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0.90076</cdr:x>
      <cdr:y>0.17086</cdr:y>
    </cdr:from>
    <cdr:to>
      <cdr:x>0.95076</cdr:x>
      <cdr:y>0.20055</cdr:y>
    </cdr:to>
    <cdr:cxnSp macro="">
      <cdr:nvCxnSpPr>
        <cdr:cNvPr id="8" name="Suora nuoliyhdysviiva 7">
          <a:extLst xmlns:a="http://schemas.openxmlformats.org/drawingml/2006/main">
            <a:ext uri="{FF2B5EF4-FFF2-40B4-BE49-F238E27FC236}">
              <a16:creationId xmlns="" xmlns:a16="http://schemas.microsoft.com/office/drawing/2014/main" id="{1DA12101-BABA-494F-8F9A-5C02DCF62140}"/>
            </a:ext>
          </a:extLst>
        </cdr:cNvPr>
        <cdr:cNvCxnSpPr/>
      </cdr:nvCxnSpPr>
      <cdr:spPr>
        <a:xfrm xmlns:a="http://schemas.openxmlformats.org/drawingml/2006/main">
          <a:off x="7783462" y="820832"/>
          <a:ext cx="432048" cy="14260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0.09222</cdr:x>
      <cdr:y>0.37198</cdr:y>
    </cdr:from>
    <cdr:to>
      <cdr:x>0.10519</cdr:x>
      <cdr:y>0.47826</cdr:y>
    </cdr:to>
    <cdr:cxnSp macro="">
      <cdr:nvCxnSpPr>
        <cdr:cNvPr id="12" name="Suora nuoliyhdysviiva 11">
          <a:extLst xmlns:a="http://schemas.openxmlformats.org/drawingml/2006/main">
            <a:ext uri="{FF2B5EF4-FFF2-40B4-BE49-F238E27FC236}">
              <a16:creationId xmlns="" xmlns:a16="http://schemas.microsoft.com/office/drawing/2014/main" id="{58FA23A8-3DBA-4899-BB95-5130643A4296}"/>
            </a:ext>
          </a:extLst>
        </cdr:cNvPr>
        <cdr:cNvCxnSpPr/>
      </cdr:nvCxnSpPr>
      <cdr:spPr>
        <a:xfrm xmlns:a="http://schemas.openxmlformats.org/drawingml/2006/main" flipH="1" flipV="1">
          <a:off x="609603" y="1466850"/>
          <a:ext cx="85724" cy="41909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0.09078</cdr:x>
      <cdr:y>0.5773</cdr:y>
    </cdr:from>
    <cdr:to>
      <cdr:x>0.10663</cdr:x>
      <cdr:y>0.70048</cdr:y>
    </cdr:to>
    <cdr:cxnSp macro="">
      <cdr:nvCxnSpPr>
        <cdr:cNvPr id="17" name="Suora nuoliyhdysviiva 16">
          <a:extLst xmlns:a="http://schemas.openxmlformats.org/drawingml/2006/main">
            <a:ext uri="{FF2B5EF4-FFF2-40B4-BE49-F238E27FC236}">
              <a16:creationId xmlns="" xmlns:a16="http://schemas.microsoft.com/office/drawing/2014/main" id="{44D47816-8F2E-4490-BA1E-CEB58018D287}"/>
            </a:ext>
          </a:extLst>
        </cdr:cNvPr>
        <cdr:cNvCxnSpPr/>
      </cdr:nvCxnSpPr>
      <cdr:spPr>
        <a:xfrm xmlns:a="http://schemas.openxmlformats.org/drawingml/2006/main" flipH="1" flipV="1">
          <a:off x="600080" y="2276477"/>
          <a:ext cx="104772" cy="4857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0.08672</cdr:x>
      <cdr:y>0.7432</cdr:y>
    </cdr:from>
    <cdr:to>
      <cdr:x>0.20375</cdr:x>
      <cdr:y>1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677636" y="27851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000" dirty="0" smtClean="0"/>
            <a:t>2007</a:t>
          </a:r>
          <a:endParaRPr lang="fi-FI" sz="1000" dirty="0"/>
        </a:p>
      </cdr:txBody>
    </cdr:sp>
  </cdr:relSizeAnchor>
  <cdr:relSizeAnchor xmlns:cdr="http://schemas.openxmlformats.org/drawingml/2006/chartDrawing">
    <cdr:from>
      <cdr:x>0.60657</cdr:x>
      <cdr:y>0.83109</cdr:y>
    </cdr:from>
    <cdr:to>
      <cdr:x>0.7236</cdr:x>
      <cdr:y>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4739562" y="2959326"/>
          <a:ext cx="914400" cy="601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000" dirty="0" smtClean="0"/>
            <a:t>2015</a:t>
          </a:r>
          <a:endParaRPr lang="fi-FI" sz="1000" dirty="0"/>
        </a:p>
      </cdr:txBody>
    </cdr:sp>
  </cdr:relSizeAnchor>
  <cdr:relSizeAnchor xmlns:cdr="http://schemas.openxmlformats.org/drawingml/2006/chartDrawing">
    <cdr:from>
      <cdr:x>0.32396</cdr:x>
      <cdr:y>0.30352</cdr:y>
    </cdr:from>
    <cdr:to>
      <cdr:x>0.3972</cdr:x>
      <cdr:y>0.42231</cdr:y>
    </cdr:to>
    <cdr:sp macro="" textlink="">
      <cdr:nvSpPr>
        <cdr:cNvPr id="4" name="Tekstiruutu 3"/>
        <cdr:cNvSpPr txBox="1"/>
      </cdr:nvSpPr>
      <cdr:spPr>
        <a:xfrm xmlns:a="http://schemas.openxmlformats.org/drawingml/2006/main">
          <a:off x="2531318" y="1080764"/>
          <a:ext cx="572277" cy="422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000" dirty="0" smtClean="0"/>
            <a:t>2011</a:t>
          </a:r>
          <a:endParaRPr lang="fi-FI" sz="1000" dirty="0"/>
        </a:p>
      </cdr:txBody>
    </cdr:sp>
  </cdr:relSizeAnchor>
  <cdr:relSizeAnchor xmlns:cdr="http://schemas.openxmlformats.org/drawingml/2006/chartDrawing">
    <cdr:from>
      <cdr:x>0.92421</cdr:x>
      <cdr:y>0.72802</cdr:y>
    </cdr:from>
    <cdr:to>
      <cdr:x>1</cdr:x>
      <cdr:y>0.82061</cdr:y>
    </cdr:to>
    <cdr:sp macro="" textlink="">
      <cdr:nvSpPr>
        <cdr:cNvPr id="5" name="Tekstiruutu 4"/>
        <cdr:cNvSpPr txBox="1"/>
      </cdr:nvSpPr>
      <cdr:spPr>
        <a:xfrm xmlns:a="http://schemas.openxmlformats.org/drawingml/2006/main">
          <a:off x="7221505" y="2592322"/>
          <a:ext cx="592170" cy="329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000" dirty="0" smtClean="0"/>
            <a:t>2019</a:t>
          </a:r>
          <a:endParaRPr lang="fi-FI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647C3-EB4A-474C-9B18-E17F38819A92}" type="datetimeFigureOut">
              <a:rPr lang="fi-FI" smtClean="0"/>
              <a:t>24.2.2020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82B0F-83B0-4928-BD28-021888CCB0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43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xmlns="" id="{4F8B5724-A64B-FF4B-92B7-4C466CBF2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464" y="0"/>
            <a:ext cx="4214537" cy="5143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1F4E156-C9A9-294F-BACD-83E59AAE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60" y="1144399"/>
            <a:ext cx="6007541" cy="131679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xmlns="" id="{BD41C6F8-A378-4048-8967-09EBC9B2E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27097" y="4756788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rgbClr val="767171"/>
                </a:solidFill>
              </a:defRPr>
            </a:lvl1pPr>
          </a:lstStyle>
          <a:p>
            <a:r>
              <a:rPr lang="fi-FI" smtClean="0"/>
              <a:t>19.11.2019</a:t>
            </a:r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xmlns="" id="{ECDFEDF9-560B-2E42-AD9F-88F9385BFDA6}"/>
              </a:ext>
            </a:extLst>
          </p:cNvPr>
          <p:cNvCxnSpPr>
            <a:cxnSpLocks/>
          </p:cNvCxnSpPr>
          <p:nvPr userDrawn="1"/>
        </p:nvCxnSpPr>
        <p:spPr>
          <a:xfrm>
            <a:off x="452673" y="2571750"/>
            <a:ext cx="5432080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392401" y="2799360"/>
            <a:ext cx="5301371" cy="110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4" name="d_Copyright"/>
          <p:cNvSpPr txBox="1"/>
          <p:nvPr userDrawn="1"/>
        </p:nvSpPr>
        <p:spPr>
          <a:xfrm>
            <a:off x="391690" y="4749029"/>
            <a:ext cx="1435406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smtClean="0"/>
              <a:t>© Teollisuuden Voima Oyj</a:t>
            </a:r>
            <a:endParaRPr lang="fi-FI" sz="720" dirty="0"/>
          </a:p>
        </p:txBody>
      </p:sp>
      <p:sp>
        <p:nvSpPr>
          <p:cNvPr id="15" name="d_Security"/>
          <p:cNvSpPr txBox="1"/>
          <p:nvPr userDrawn="1"/>
        </p:nvSpPr>
        <p:spPr>
          <a:xfrm>
            <a:off x="6709438" y="4771344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/>
              <a:t>Julkinen</a:t>
            </a:r>
            <a:endParaRPr lang="fi-FI" sz="720" cap="all" baseline="0" dirty="0"/>
          </a:p>
        </p:txBody>
      </p:sp>
      <p:sp>
        <p:nvSpPr>
          <p:cNvPr id="17" name="duname"/>
          <p:cNvSpPr txBox="1"/>
          <p:nvPr userDrawn="1"/>
        </p:nvSpPr>
        <p:spPr>
          <a:xfrm>
            <a:off x="3043085" y="4744412"/>
            <a:ext cx="2160240" cy="20313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720" baseline="0" smtClean="0">
                <a:solidFill>
                  <a:srgbClr val="767171"/>
                </a:solidFill>
                <a:latin typeface="+mj-lt"/>
              </a:rPr>
              <a:t>Isotalo Jaana</a:t>
            </a:r>
            <a:endParaRPr lang="en-GB" sz="720" baseline="0" dirty="0">
              <a:solidFill>
                <a:srgbClr val="767171"/>
              </a:solidFill>
              <a:latin typeface="+mj-lt"/>
            </a:endParaRPr>
          </a:p>
        </p:txBody>
      </p:sp>
      <p:pic>
        <p:nvPicPr>
          <p:cNvPr id="19" name="DualUs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3812400"/>
            <a:ext cx="36000" cy="7542"/>
          </a:xfrm>
          <a:prstGeom prst="rect">
            <a:avLst/>
          </a:prstGeom>
        </p:spPr>
      </p:pic>
      <p:sp>
        <p:nvSpPr>
          <p:cNvPr id="21" name="countryoforigin"/>
          <p:cNvSpPr txBox="1"/>
          <p:nvPr userDrawn="1"/>
        </p:nvSpPr>
        <p:spPr>
          <a:xfrm>
            <a:off x="475201" y="4291200"/>
            <a:ext cx="33052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fi-FI" sz="9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xmlns="" id="{786CCD25-4C8B-5840-B46B-F86A767AD0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" y="0"/>
            <a:ext cx="1735494" cy="1238272"/>
          </a:xfrm>
          <a:prstGeom prst="rect">
            <a:avLst/>
          </a:prstGeom>
        </p:spPr>
      </p:pic>
      <p:sp>
        <p:nvSpPr>
          <p:cNvPr id="16" name="d_TrainingMaterial">
            <a:extLst>
              <a:ext uri="{FF2B5EF4-FFF2-40B4-BE49-F238E27FC236}">
                <a16:creationId xmlns:a16="http://schemas.microsoft.com/office/drawing/2014/main" xmlns="" id="{69B1BE9C-5C44-445A-8F8A-13DDA48BDE4B}"/>
              </a:ext>
            </a:extLst>
          </p:cNvPr>
          <p:cNvSpPr txBox="1"/>
          <p:nvPr userDrawn="1"/>
        </p:nvSpPr>
        <p:spPr>
          <a:xfrm>
            <a:off x="7858496" y="4756788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19536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1F4E156-C9A9-294F-BACD-83E59AAE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60" y="761975"/>
            <a:ext cx="6007541" cy="169921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xmlns="" id="{2CA50569-2D47-FF4B-80D7-FDFD2D8FA878}"/>
              </a:ext>
            </a:extLst>
          </p:cNvPr>
          <p:cNvCxnSpPr>
            <a:cxnSpLocks/>
          </p:cNvCxnSpPr>
          <p:nvPr userDrawn="1"/>
        </p:nvCxnSpPr>
        <p:spPr>
          <a:xfrm>
            <a:off x="452673" y="2571750"/>
            <a:ext cx="543208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CD2B61E2-F626-6048-A830-F0F134BA1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398" y="0"/>
            <a:ext cx="4236602" cy="5143500"/>
          </a:xfrm>
          <a:prstGeom prst="rect">
            <a:avLst/>
          </a:prstGeom>
        </p:spPr>
      </p:pic>
      <p:sp>
        <p:nvSpPr>
          <p:cNvPr id="7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bg1"/>
                </a:solidFill>
              </a:rPr>
              <a:t>Julkinen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0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1F4E156-C9A9-294F-BACD-83E59AAE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60" y="761975"/>
            <a:ext cx="6007541" cy="169921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xmlns="" id="{2CA50569-2D47-FF4B-80D7-FDFD2D8FA878}"/>
              </a:ext>
            </a:extLst>
          </p:cNvPr>
          <p:cNvCxnSpPr>
            <a:cxnSpLocks/>
          </p:cNvCxnSpPr>
          <p:nvPr userDrawn="1"/>
        </p:nvCxnSpPr>
        <p:spPr>
          <a:xfrm>
            <a:off x="452673" y="2571750"/>
            <a:ext cx="5432080" cy="0"/>
          </a:xfrm>
          <a:prstGeom prst="line">
            <a:avLst/>
          </a:prstGeom>
          <a:ln w="571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93EC2CF9-2917-314A-BCDB-509E70B7A4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398" y="0"/>
            <a:ext cx="4236602" cy="5143500"/>
          </a:xfrm>
          <a:prstGeom prst="rect">
            <a:avLst/>
          </a:prstGeom>
        </p:spPr>
      </p:pic>
      <p:sp>
        <p:nvSpPr>
          <p:cNvPr id="8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tx2"/>
                </a:solidFill>
              </a:rPr>
              <a:t>Julkinen</a:t>
            </a:r>
            <a:endParaRPr lang="fi-FI" sz="720" cap="all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1F4E156-C9A9-294F-BACD-83E59AAE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59" y="569309"/>
            <a:ext cx="6445952" cy="224135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960" b="1" strike="noStrike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xmlns="" id="{2CA50569-2D47-FF4B-80D7-FDFD2D8FA878}"/>
              </a:ext>
            </a:extLst>
          </p:cNvPr>
          <p:cNvCxnSpPr>
            <a:cxnSpLocks/>
          </p:cNvCxnSpPr>
          <p:nvPr userDrawn="1"/>
        </p:nvCxnSpPr>
        <p:spPr>
          <a:xfrm>
            <a:off x="452673" y="2921225"/>
            <a:ext cx="543208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bg1"/>
                </a:solidFill>
              </a:rPr>
              <a:t>Julkinen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ect_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C1541D36-38DE-9348-B389-E325EDFCF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878" y="350826"/>
            <a:ext cx="8406245" cy="432356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432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bg1"/>
                </a:solidFill>
              </a:rPr>
              <a:t>Julkinen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ect_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3">
            <a:extLst>
              <a:ext uri="{FF2B5EF4-FFF2-40B4-BE49-F238E27FC236}">
                <a16:creationId xmlns:a16="http://schemas.microsoft.com/office/drawing/2014/main" xmlns="" id="{4564C769-C00B-7743-86A0-2394D779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878" y="350826"/>
            <a:ext cx="8406245" cy="432356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432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bg1"/>
                </a:solidFill>
              </a:rPr>
              <a:t>Julkinen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ect_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3">
            <a:extLst>
              <a:ext uri="{FF2B5EF4-FFF2-40B4-BE49-F238E27FC236}">
                <a16:creationId xmlns:a16="http://schemas.microsoft.com/office/drawing/2014/main" xmlns="" id="{56E76E21-C323-8742-B6DE-0C054700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878" y="350826"/>
            <a:ext cx="8406245" cy="432356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432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bg1"/>
                </a:solidFill>
              </a:rPr>
              <a:t>Julkinen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6FB73A44-92E8-A244-8737-9E8576D702A5}"/>
              </a:ext>
            </a:extLst>
          </p:cNvPr>
          <p:cNvSpPr txBox="1"/>
          <p:nvPr userDrawn="1"/>
        </p:nvSpPr>
        <p:spPr>
          <a:xfrm>
            <a:off x="393539" y="1933350"/>
            <a:ext cx="5735256" cy="5355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i-FI" sz="2880" dirty="0" err="1"/>
              <a:t>Thank</a:t>
            </a:r>
            <a:r>
              <a:rPr lang="fi-FI" sz="2880" dirty="0"/>
              <a:t> </a:t>
            </a:r>
            <a:r>
              <a:rPr lang="fi-FI" sz="2880" dirty="0" err="1"/>
              <a:t>you</a:t>
            </a:r>
            <a:r>
              <a:rPr lang="fi-FI" sz="2880" dirty="0"/>
              <a:t>!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xmlns="" id="{4F8B5724-A64B-FF4B-92B7-4C466CBF2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464" y="0"/>
            <a:ext cx="4214537" cy="5143500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xmlns="" id="{ECDFEDF9-560B-2E42-AD9F-88F9385BFDA6}"/>
              </a:ext>
            </a:extLst>
          </p:cNvPr>
          <p:cNvCxnSpPr>
            <a:cxnSpLocks/>
          </p:cNvCxnSpPr>
          <p:nvPr userDrawn="1"/>
        </p:nvCxnSpPr>
        <p:spPr>
          <a:xfrm>
            <a:off x="452673" y="2571750"/>
            <a:ext cx="5432080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_Copyright"/>
          <p:cNvSpPr txBox="1"/>
          <p:nvPr userDrawn="1"/>
        </p:nvSpPr>
        <p:spPr>
          <a:xfrm>
            <a:off x="391690" y="4749029"/>
            <a:ext cx="1435406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smtClean="0"/>
              <a:t>© Teollisuuden Voima Oyj</a:t>
            </a:r>
            <a:endParaRPr lang="fi-FI" sz="720" dirty="0"/>
          </a:p>
        </p:txBody>
      </p:sp>
      <p:sp>
        <p:nvSpPr>
          <p:cNvPr id="15" name="d_Security"/>
          <p:cNvSpPr txBox="1"/>
          <p:nvPr userDrawn="1"/>
        </p:nvSpPr>
        <p:spPr>
          <a:xfrm>
            <a:off x="6918605" y="477134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/>
              <a:t>Julkinen</a:t>
            </a:r>
            <a:endParaRPr lang="fi-FI" sz="720" cap="all" baseline="0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xmlns="" id="{BD41C6F8-A378-4048-8967-09EBC9B2E894}"/>
              </a:ext>
            </a:extLst>
          </p:cNvPr>
          <p:cNvSpPr txBox="1">
            <a:spLocks/>
          </p:cNvSpPr>
          <p:nvPr userDrawn="1"/>
        </p:nvSpPr>
        <p:spPr>
          <a:xfrm>
            <a:off x="1827097" y="4753645"/>
            <a:ext cx="940985" cy="19390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 marL="0" algn="ctr" defTabSz="713232" rtl="0" eaLnBrk="1" latinLnBrk="0" hangingPunct="1">
              <a:defRPr sz="7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29CAE-366E-BB4D-A8B9-6D7121D3703F}" type="datetime1">
              <a:rPr lang="fi-FI" sz="720" smtClean="0"/>
              <a:pPr/>
              <a:t>24.2.2020</a:t>
            </a:fld>
            <a:endParaRPr lang="fi-FI" sz="720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xmlns="" id="{D27CB153-D8DC-0442-AE3A-50D69434C8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474809" cy="10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_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xmlns="" id="{CF82E11B-63B6-6E49-AFC1-CA03B2773D68}"/>
              </a:ext>
            </a:extLst>
          </p:cNvPr>
          <p:cNvSpPr/>
          <p:nvPr userDrawn="1"/>
        </p:nvSpPr>
        <p:spPr>
          <a:xfrm>
            <a:off x="0" y="1045869"/>
            <a:ext cx="9144000" cy="305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64" dirty="0">
              <a:ln>
                <a:noFill/>
              </a:ln>
            </a:endParaRP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xmlns="" id="{D6DFF851-8AA9-7145-8341-095B5D31455E}"/>
              </a:ext>
            </a:extLst>
          </p:cNvPr>
          <p:cNvCxnSpPr>
            <a:cxnSpLocks/>
          </p:cNvCxnSpPr>
          <p:nvPr userDrawn="1"/>
        </p:nvCxnSpPr>
        <p:spPr>
          <a:xfrm>
            <a:off x="409097" y="2673211"/>
            <a:ext cx="8325809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xmlns="" id="{354B12CB-A8F8-684C-ACB3-880D3C9B9D59}"/>
              </a:ext>
            </a:extLst>
          </p:cNvPr>
          <p:cNvSpPr txBox="1"/>
          <p:nvPr userDrawn="1"/>
        </p:nvSpPr>
        <p:spPr>
          <a:xfrm>
            <a:off x="386436" y="2036220"/>
            <a:ext cx="3746647" cy="5355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i-FI" sz="2880" dirty="0"/>
              <a:t>Kiitos!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xmlns="" id="{BD41C6F8-A378-4048-8967-09EBC9B2E894}"/>
              </a:ext>
            </a:extLst>
          </p:cNvPr>
          <p:cNvSpPr txBox="1">
            <a:spLocks/>
          </p:cNvSpPr>
          <p:nvPr userDrawn="1"/>
        </p:nvSpPr>
        <p:spPr>
          <a:xfrm>
            <a:off x="1773013" y="4659838"/>
            <a:ext cx="940985" cy="19390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 marL="0" algn="ctr" defTabSz="713232" rtl="0" eaLnBrk="1" latinLnBrk="0" hangingPunct="1">
              <a:defRPr sz="800" kern="120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29CAE-366E-BB4D-A8B9-6D7121D3703F}" type="datetime1">
              <a:rPr lang="fi-FI" sz="720" smtClean="0">
                <a:solidFill>
                  <a:schemeClr val="bg1"/>
                </a:solidFill>
              </a:rPr>
              <a:pPr/>
              <a:t>24.2.2020</a:t>
            </a:fld>
            <a:endParaRPr lang="fi-FI" sz="720" dirty="0">
              <a:solidFill>
                <a:schemeClr val="bg1"/>
              </a:solidFill>
            </a:endParaRPr>
          </a:p>
        </p:txBody>
      </p:sp>
      <p:sp>
        <p:nvSpPr>
          <p:cNvPr id="13" name="d_Copyright"/>
          <p:cNvSpPr txBox="1"/>
          <p:nvPr userDrawn="1"/>
        </p:nvSpPr>
        <p:spPr>
          <a:xfrm>
            <a:off x="337606" y="4652079"/>
            <a:ext cx="1435406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smtClean="0">
                <a:solidFill>
                  <a:schemeClr val="bg1"/>
                </a:solidFill>
              </a:rPr>
              <a:t>© Teollisuuden Voima Oyj</a:t>
            </a:r>
            <a:endParaRPr lang="fi-FI" sz="720" dirty="0">
              <a:solidFill>
                <a:schemeClr val="bg1"/>
              </a:solidFill>
            </a:endParaRPr>
          </a:p>
        </p:txBody>
      </p:sp>
      <p:sp>
        <p:nvSpPr>
          <p:cNvPr id="14" name="d_Security"/>
          <p:cNvSpPr txBox="1"/>
          <p:nvPr userDrawn="1"/>
        </p:nvSpPr>
        <p:spPr>
          <a:xfrm>
            <a:off x="2837095" y="467054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bg1"/>
                </a:solidFill>
              </a:rPr>
              <a:t>Julkinen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xmlns="" id="{F29F07F1-70A4-524C-94C2-11C96A408B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474809" cy="10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30.12.2019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Mikkonen Salla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3F77-7768-443F-9B7B-17E851CE5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9146872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368A9DC9-A83C-C448-B4C5-953AB5C76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9598" y="1640148"/>
            <a:ext cx="7933769" cy="277721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5" name="Title 23">
            <a:extLst>
              <a:ext uri="{FF2B5EF4-FFF2-40B4-BE49-F238E27FC236}">
                <a16:creationId xmlns:a16="http://schemas.microsoft.com/office/drawing/2014/main" xmlns="" id="{99365B01-95BB-2249-8080-0BA07329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99" y="393876"/>
            <a:ext cx="7802999" cy="10684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F947DFB-D504-C24D-8BEA-ACA61E1A6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91" y="4710267"/>
            <a:ext cx="982777" cy="343764"/>
          </a:xfrm>
          <a:prstGeom prst="rect">
            <a:avLst/>
          </a:prstGeom>
        </p:spPr>
      </p:pic>
      <p:sp>
        <p:nvSpPr>
          <p:cNvPr id="10" name="d_trainingmaterial">
            <a:extLst>
              <a:ext uri="{FF2B5EF4-FFF2-40B4-BE49-F238E27FC236}">
                <a16:creationId xmlns:a16="http://schemas.microsoft.com/office/drawing/2014/main" xmlns="" id="{DBF7E0C4-4F82-41A7-9FFE-A59F77F7AC1D}"/>
              </a:ext>
            </a:extLst>
          </p:cNvPr>
          <p:cNvSpPr txBox="1">
            <a:spLocks/>
          </p:cNvSpPr>
          <p:nvPr userDrawn="1"/>
        </p:nvSpPr>
        <p:spPr>
          <a:xfrm>
            <a:off x="7830000" y="4865812"/>
            <a:ext cx="1038951" cy="139163"/>
          </a:xfrm>
          <a:prstGeom prst="rect">
            <a:avLst/>
          </a:prstGeom>
        </p:spPr>
        <p:txBody>
          <a:bodyPr rIns="0" bIns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600">
                <a:solidFill>
                  <a:srgbClr val="3F3F3F"/>
                </a:solidFill>
              </a:rPr>
              <a:t> </a:t>
            </a:r>
            <a:endParaRPr lang="fi-FI" sz="600" dirty="0">
              <a:solidFill>
                <a:srgbClr val="3F3F3F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CF01EB4B-8A81-47D5-B556-2BACB08E6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54491" y="4865813"/>
            <a:ext cx="685421" cy="135147"/>
          </a:xfrm>
          <a:prstGeom prst="rect">
            <a:avLst/>
          </a:prstGeom>
          <a:noFill/>
        </p:spPr>
        <p:txBody>
          <a:bodyPr vert="horz" lIns="91440" tIns="45720" rIns="91440" bIns="0" rtlCol="0" anchor="b"/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>
                <a:solidFill>
                  <a:srgbClr val="3F3F3F"/>
                </a:solidFill>
              </a:rPr>
              <a:t>2020-01-21</a:t>
            </a:r>
            <a:endParaRPr lang="fi-FI" dirty="0">
              <a:solidFill>
                <a:srgbClr val="3F3F3F"/>
              </a:solidFill>
            </a:endParaRPr>
          </a:p>
        </p:txBody>
      </p:sp>
      <p:sp>
        <p:nvSpPr>
          <p:cNvPr id="12" name="d_security">
            <a:extLst>
              <a:ext uri="{FF2B5EF4-FFF2-40B4-BE49-F238E27FC236}">
                <a16:creationId xmlns:a16="http://schemas.microsoft.com/office/drawing/2014/main" xmlns="" id="{DD8B876D-4D98-4709-9CB5-951BC17606EE}"/>
              </a:ext>
            </a:extLst>
          </p:cNvPr>
          <p:cNvSpPr txBox="1"/>
          <p:nvPr userDrawn="1"/>
        </p:nvSpPr>
        <p:spPr>
          <a:xfrm>
            <a:off x="3192122" y="4865813"/>
            <a:ext cx="1160172" cy="140400"/>
          </a:xfrm>
          <a:prstGeom prst="rect">
            <a:avLst/>
          </a:prstGeom>
          <a:noFill/>
        </p:spPr>
        <p:txBody>
          <a:bodyPr wrap="square" rIns="0" bIns="0" rtlCol="0" anchor="b">
            <a:noAutofit/>
          </a:bodyPr>
          <a:lstStyle/>
          <a:p>
            <a:pPr algn="r" defTabSz="685800"/>
            <a:r>
              <a:rPr lang="fi-FI" sz="600">
                <a:solidFill>
                  <a:srgbClr val="3F3F3F"/>
                </a:solidFill>
              </a:rPr>
              <a:t>Restricted</a:t>
            </a:r>
            <a:endParaRPr lang="fi-FI" sz="600" dirty="0">
              <a:solidFill>
                <a:srgbClr val="3F3F3F"/>
              </a:solidFill>
            </a:endParaRPr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xmlns="" id="{F6232F03-7251-428A-B5A8-6B18F47A9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42893" y="4861797"/>
            <a:ext cx="1220999" cy="139163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600" baseline="0">
                <a:solidFill>
                  <a:schemeClr val="tx1"/>
                </a:solidFill>
              </a:defRPr>
            </a:lvl1pPr>
          </a:lstStyle>
          <a:p>
            <a:r>
              <a:rPr lang="fi-FI">
                <a:solidFill>
                  <a:srgbClr val="3F3F3F"/>
                </a:solidFill>
              </a:rPr>
              <a:t>Mokka Janne</a:t>
            </a:r>
            <a:endParaRPr lang="fi-FI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80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ualUse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128" y="3144693"/>
            <a:ext cx="32400" cy="324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xmlns="" id="{CF82E11B-63B6-6E49-AFC1-CA03B2773D68}"/>
              </a:ext>
            </a:extLst>
          </p:cNvPr>
          <p:cNvSpPr/>
          <p:nvPr userDrawn="1"/>
        </p:nvSpPr>
        <p:spPr>
          <a:xfrm>
            <a:off x="0" y="1045869"/>
            <a:ext cx="9144000" cy="305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64" dirty="0">
              <a:ln>
                <a:noFill/>
              </a:ln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xmlns="" id="{C5B6CCF7-9258-2540-A9BE-676F3EC3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59" y="1245860"/>
            <a:ext cx="8341646" cy="131679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F29F07F1-70A4-524C-94C2-11C96A408B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638677" cy="1052275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xmlns="" id="{D6DFF851-8AA9-7145-8341-095B5D31455E}"/>
              </a:ext>
            </a:extLst>
          </p:cNvPr>
          <p:cNvCxnSpPr>
            <a:cxnSpLocks/>
          </p:cNvCxnSpPr>
          <p:nvPr userDrawn="1"/>
        </p:nvCxnSpPr>
        <p:spPr>
          <a:xfrm>
            <a:off x="409097" y="2673211"/>
            <a:ext cx="8325809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392399" y="2799360"/>
            <a:ext cx="8342505" cy="1124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xmlns="" id="{BD41C6F8-A378-4048-8967-09EBC9B2E894}"/>
              </a:ext>
            </a:extLst>
          </p:cNvPr>
          <p:cNvSpPr txBox="1">
            <a:spLocks/>
          </p:cNvSpPr>
          <p:nvPr userDrawn="1"/>
        </p:nvSpPr>
        <p:spPr>
          <a:xfrm>
            <a:off x="1773013" y="4659838"/>
            <a:ext cx="940985" cy="19390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 marL="0" algn="ctr" defTabSz="713232" rtl="0" eaLnBrk="1" latinLnBrk="0" hangingPunct="1">
              <a:defRPr sz="800" kern="120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29CAE-366E-BB4D-A8B9-6D7121D3703F}" type="datetime1">
              <a:rPr lang="fi-FI" sz="720" smtClean="0">
                <a:solidFill>
                  <a:schemeClr val="bg1"/>
                </a:solidFill>
              </a:rPr>
              <a:pPr/>
              <a:t>24.2.2020</a:t>
            </a:fld>
            <a:endParaRPr lang="fi-FI" sz="720" dirty="0">
              <a:solidFill>
                <a:schemeClr val="bg1"/>
              </a:solidFill>
            </a:endParaRPr>
          </a:p>
        </p:txBody>
      </p:sp>
      <p:sp>
        <p:nvSpPr>
          <p:cNvPr id="17" name="d_Copyright"/>
          <p:cNvSpPr txBox="1"/>
          <p:nvPr userDrawn="1"/>
        </p:nvSpPr>
        <p:spPr>
          <a:xfrm>
            <a:off x="337606" y="4652079"/>
            <a:ext cx="1435406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smtClean="0">
                <a:solidFill>
                  <a:schemeClr val="bg1"/>
                </a:solidFill>
              </a:rPr>
              <a:t>© Teollisuuden Voima Oyj</a:t>
            </a:r>
            <a:endParaRPr lang="fi-FI" sz="720" dirty="0">
              <a:solidFill>
                <a:schemeClr val="bg1"/>
              </a:solidFill>
            </a:endParaRPr>
          </a:p>
        </p:txBody>
      </p:sp>
      <p:sp>
        <p:nvSpPr>
          <p:cNvPr id="18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bg1"/>
                </a:solidFill>
              </a:rPr>
              <a:t>Julkinen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  <p:sp>
        <p:nvSpPr>
          <p:cNvPr id="19" name="duname"/>
          <p:cNvSpPr txBox="1"/>
          <p:nvPr userDrawn="1"/>
        </p:nvSpPr>
        <p:spPr>
          <a:xfrm>
            <a:off x="2989001" y="4647463"/>
            <a:ext cx="2160240" cy="20313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720" baseline="0" smtClean="0">
                <a:solidFill>
                  <a:schemeClr val="bg1"/>
                </a:solidFill>
                <a:latin typeface="+mj-lt"/>
              </a:rPr>
              <a:t>Isotalo Jaana</a:t>
            </a:r>
            <a:endParaRPr lang="en-GB" sz="72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63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xmlns="" id="{DB6DC93F-78A9-814E-92EE-2EEC0E207578}"/>
              </a:ext>
            </a:extLst>
          </p:cNvPr>
          <p:cNvCxnSpPr>
            <a:cxnSpLocks/>
          </p:cNvCxnSpPr>
          <p:nvPr userDrawn="1"/>
        </p:nvCxnSpPr>
        <p:spPr>
          <a:xfrm>
            <a:off x="529062" y="849600"/>
            <a:ext cx="8089837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xmlns="" id="{BD41C6F8-A378-4048-8967-09EBC9B2E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19.11.2019</a:t>
            </a:r>
            <a:endParaRPr lang="fi-FI" dirty="0"/>
          </a:p>
        </p:txBody>
      </p:sp>
      <p:sp>
        <p:nvSpPr>
          <p:cNvPr id="24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25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 smtClean="0"/>
              <a:t>Julkinen</a:t>
            </a:r>
            <a:endParaRPr lang="fi-FI" sz="630" cap="all" baseline="0" dirty="0"/>
          </a:p>
        </p:txBody>
      </p:sp>
      <p:sp>
        <p:nvSpPr>
          <p:cNvPr id="26" name="Dian numeron paikkamerkki 1">
            <a:extLst>
              <a:ext uri="{FF2B5EF4-FFF2-40B4-BE49-F238E27FC236}">
                <a16:creationId xmlns:a16="http://schemas.microsoft.com/office/drawing/2014/main" xmlns="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1"/>
          </p:nvPr>
        </p:nvSpPr>
        <p:spPr>
          <a:xfrm>
            <a:off x="628651" y="916681"/>
            <a:ext cx="7813675" cy="356014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xmlns="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32D02B9-5D26-8644-AFD5-C3753D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005"/>
            <a:ext cx="7886700" cy="6476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d_TrainingMaterial">
            <a:extLst>
              <a:ext uri="{FF2B5EF4-FFF2-40B4-BE49-F238E27FC236}">
                <a16:creationId xmlns:a16="http://schemas.microsoft.com/office/drawing/2014/main" xmlns="" id="{BE07FA00-06BE-44C7-89A3-6BA956CFB021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31933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32D02B9-5D26-8644-AFD5-C3753D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005"/>
            <a:ext cx="7886700" cy="6476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xmlns="" id="{AA34CA9D-0BE1-5046-A07A-5F023C147187}"/>
              </a:ext>
            </a:extLst>
          </p:cNvPr>
          <p:cNvCxnSpPr>
            <a:cxnSpLocks/>
          </p:cNvCxnSpPr>
          <p:nvPr userDrawn="1"/>
        </p:nvCxnSpPr>
        <p:spPr>
          <a:xfrm>
            <a:off x="529062" y="849600"/>
            <a:ext cx="8089837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xmlns="" id="{BD41C6F8-A378-4048-8967-09EBC9B2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19.11.2019</a:t>
            </a:r>
            <a:endParaRPr lang="fi-FI" dirty="0"/>
          </a:p>
        </p:txBody>
      </p:sp>
      <p:sp>
        <p:nvSpPr>
          <p:cNvPr id="19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20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 smtClean="0"/>
              <a:t>Julkinen</a:t>
            </a:r>
            <a:endParaRPr lang="fi-FI" sz="630" cap="all" baseline="0" dirty="0"/>
          </a:p>
        </p:txBody>
      </p:sp>
      <p:sp>
        <p:nvSpPr>
          <p:cNvPr id="21" name="Dian numeron paikkamerkki 1">
            <a:extLst>
              <a:ext uri="{FF2B5EF4-FFF2-40B4-BE49-F238E27FC236}">
                <a16:creationId xmlns:a16="http://schemas.microsoft.com/office/drawing/2014/main" xmlns="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28650" y="919480"/>
            <a:ext cx="3886200" cy="345003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sz="quarter" idx="14"/>
          </p:nvPr>
        </p:nvSpPr>
        <p:spPr>
          <a:xfrm>
            <a:off x="4629150" y="919480"/>
            <a:ext cx="3886200" cy="345003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xmlns="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xmlns="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2" name="d_TrainingMaterial">
            <a:extLst>
              <a:ext uri="{FF2B5EF4-FFF2-40B4-BE49-F238E27FC236}">
                <a16:creationId xmlns:a16="http://schemas.microsoft.com/office/drawing/2014/main" xmlns="" id="{B506C2F3-041F-4C5B-9D9E-97FD1FBFA6A4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25002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18000"/>
            <a:ext cx="3868340" cy="5092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918000"/>
            <a:ext cx="3887391" cy="5092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xmlns="" id="{A5E2E4AB-DA8F-DE4E-968E-9F7A6916B4C5}"/>
              </a:ext>
            </a:extLst>
          </p:cNvPr>
          <p:cNvCxnSpPr>
            <a:cxnSpLocks/>
          </p:cNvCxnSpPr>
          <p:nvPr userDrawn="1"/>
        </p:nvCxnSpPr>
        <p:spPr>
          <a:xfrm>
            <a:off x="529062" y="849600"/>
            <a:ext cx="8089837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xmlns="" id="{BD41C6F8-A378-4048-8967-09EBC9B2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19.11.2019</a:t>
            </a:r>
            <a:endParaRPr lang="fi-FI" dirty="0"/>
          </a:p>
        </p:txBody>
      </p:sp>
      <p:sp>
        <p:nvSpPr>
          <p:cNvPr id="21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22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 smtClean="0"/>
              <a:t>Julkinen</a:t>
            </a:r>
            <a:endParaRPr lang="fi-FI" sz="630" cap="all" baseline="0" dirty="0"/>
          </a:p>
        </p:txBody>
      </p:sp>
      <p:sp>
        <p:nvSpPr>
          <p:cNvPr id="23" name="Dian numeron paikkamerkki 1">
            <a:extLst>
              <a:ext uri="{FF2B5EF4-FFF2-40B4-BE49-F238E27FC236}">
                <a16:creationId xmlns:a16="http://schemas.microsoft.com/office/drawing/2014/main" xmlns="" id="{90FDE134-3A55-134D-8D42-F204794AA9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sz="quarter" idx="14"/>
          </p:nvPr>
        </p:nvSpPr>
        <p:spPr>
          <a:xfrm>
            <a:off x="628650" y="1432912"/>
            <a:ext cx="3870000" cy="30007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0" name="Sisällön paikkamerkki 2"/>
          <p:cNvSpPr>
            <a:spLocks noGrp="1"/>
          </p:cNvSpPr>
          <p:nvPr>
            <p:ph sz="quarter" idx="15"/>
          </p:nvPr>
        </p:nvSpPr>
        <p:spPr>
          <a:xfrm>
            <a:off x="4629745" y="1432912"/>
            <a:ext cx="3886200" cy="29794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xmlns="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xmlns="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32D02B9-5D26-8644-AFD5-C3753D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005"/>
            <a:ext cx="7886700" cy="6476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8" name="d_TrainingMaterial">
            <a:extLst>
              <a:ext uri="{FF2B5EF4-FFF2-40B4-BE49-F238E27FC236}">
                <a16:creationId xmlns:a16="http://schemas.microsoft.com/office/drawing/2014/main" xmlns="" id="{DB87EE5A-7719-4756-A9B5-AB5414F9751F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37994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lar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xmlns="" id="{634891E1-2148-1A45-A0B8-AE9AC16BFB35}"/>
              </a:ext>
            </a:extLst>
          </p:cNvPr>
          <p:cNvCxnSpPr>
            <a:cxnSpLocks/>
          </p:cNvCxnSpPr>
          <p:nvPr userDrawn="1"/>
        </p:nvCxnSpPr>
        <p:spPr>
          <a:xfrm>
            <a:off x="529062" y="849600"/>
            <a:ext cx="8089837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xmlns="" id="{BD41C6F8-A378-4048-8967-09EBC9B2E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19.11.2019</a:t>
            </a:r>
            <a:endParaRPr lang="fi-FI" dirty="0"/>
          </a:p>
        </p:txBody>
      </p:sp>
      <p:sp>
        <p:nvSpPr>
          <p:cNvPr id="17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18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 smtClean="0"/>
              <a:t>Julkinen</a:t>
            </a:r>
            <a:endParaRPr lang="fi-FI" sz="630" cap="all" baseline="0" dirty="0"/>
          </a:p>
        </p:txBody>
      </p:sp>
      <p:sp>
        <p:nvSpPr>
          <p:cNvPr id="19" name="Dian numeron paikkamerkki 1">
            <a:extLst>
              <a:ext uri="{FF2B5EF4-FFF2-40B4-BE49-F238E27FC236}">
                <a16:creationId xmlns:a16="http://schemas.microsoft.com/office/drawing/2014/main" xmlns="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xmlns="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32D02B9-5D26-8644-AFD5-C3753D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005"/>
            <a:ext cx="7886700" cy="6476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d_TrainingMaterial">
            <a:extLst>
              <a:ext uri="{FF2B5EF4-FFF2-40B4-BE49-F238E27FC236}">
                <a16:creationId xmlns:a16="http://schemas.microsoft.com/office/drawing/2014/main" xmlns="" id="{23AC3E00-833C-4650-8B7B-AA13F866122F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15599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xmlns="" id="{BD41C6F8-A378-4048-8967-09EBC9B2E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19.11.2019</a:t>
            </a:r>
            <a:endParaRPr lang="fi-FI" dirty="0"/>
          </a:p>
        </p:txBody>
      </p:sp>
      <p:sp>
        <p:nvSpPr>
          <p:cNvPr id="14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15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 smtClean="0"/>
              <a:t>Julkinen</a:t>
            </a:r>
            <a:endParaRPr lang="fi-FI" sz="630" cap="all" baseline="0" dirty="0"/>
          </a:p>
        </p:txBody>
      </p:sp>
      <p:sp>
        <p:nvSpPr>
          <p:cNvPr id="16" name="Dian numeron paikkamerkki 1">
            <a:extLst>
              <a:ext uri="{FF2B5EF4-FFF2-40B4-BE49-F238E27FC236}">
                <a16:creationId xmlns:a16="http://schemas.microsoft.com/office/drawing/2014/main" xmlns="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xmlns="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8" name="d_TrainingMaterial">
            <a:extLst>
              <a:ext uri="{FF2B5EF4-FFF2-40B4-BE49-F238E27FC236}">
                <a16:creationId xmlns:a16="http://schemas.microsoft.com/office/drawing/2014/main" xmlns="" id="{7CB05508-8472-4FBE-91B8-B9FF7D2E6EF2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11934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16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xmlns="" id="{BD41C6F8-A378-4048-8967-09EBC9B2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19.11.2019</a:t>
            </a:r>
            <a:endParaRPr lang="fi-FI" dirty="0"/>
          </a:p>
        </p:txBody>
      </p:sp>
      <p:sp>
        <p:nvSpPr>
          <p:cNvPr id="17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18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 smtClean="0"/>
              <a:t>Julkinen</a:t>
            </a:r>
            <a:endParaRPr lang="fi-FI" sz="630" cap="all" baseline="0" dirty="0"/>
          </a:p>
        </p:txBody>
      </p:sp>
      <p:sp>
        <p:nvSpPr>
          <p:cNvPr id="19" name="Dian numeron paikkamerkki 1">
            <a:extLst>
              <a:ext uri="{FF2B5EF4-FFF2-40B4-BE49-F238E27FC236}">
                <a16:creationId xmlns:a16="http://schemas.microsoft.com/office/drawing/2014/main" xmlns="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quarter" idx="14"/>
          </p:nvPr>
        </p:nvSpPr>
        <p:spPr>
          <a:xfrm>
            <a:off x="3887391" y="739140"/>
            <a:ext cx="4629150" cy="3657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4" name="d_TrainingMaterial">
            <a:extLst>
              <a:ext uri="{FF2B5EF4-FFF2-40B4-BE49-F238E27FC236}">
                <a16:creationId xmlns:a16="http://schemas.microsoft.com/office/drawing/2014/main" xmlns="" id="{F0CA4CD2-A881-4522-8967-12D10D8662F8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29490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type="picTx" preserve="1">
  <p:cSld name="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16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xmlns="" id="{BD41C6F8-A378-4048-8967-09EBC9B2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19.11.2019</a:t>
            </a:r>
            <a:endParaRPr lang="fi-FI" dirty="0"/>
          </a:p>
        </p:txBody>
      </p:sp>
      <p:sp>
        <p:nvSpPr>
          <p:cNvPr id="20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21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 smtClean="0"/>
              <a:t>Julkinen</a:t>
            </a:r>
            <a:endParaRPr lang="fi-FI" sz="630" cap="all" baseline="0" dirty="0"/>
          </a:p>
        </p:txBody>
      </p:sp>
      <p:sp>
        <p:nvSpPr>
          <p:cNvPr id="22" name="Dian numeron paikkamerkki 1">
            <a:extLst>
              <a:ext uri="{FF2B5EF4-FFF2-40B4-BE49-F238E27FC236}">
                <a16:creationId xmlns:a16="http://schemas.microsoft.com/office/drawing/2014/main" xmlns="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xmlns="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2" name="d_TrainingMaterial">
            <a:extLst>
              <a:ext uri="{FF2B5EF4-FFF2-40B4-BE49-F238E27FC236}">
                <a16:creationId xmlns:a16="http://schemas.microsoft.com/office/drawing/2014/main" xmlns="" id="{1A8C177D-E622-4E81-80A6-9CF50B6C5AAB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20211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0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22800" cy="3081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19.11.2019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Isotalo Jaana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2094-D247-49B5-A3A9-6852BDDB99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5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9" r:id="rId18"/>
    <p:sldLayoutId id="2147483680" r:id="rId19"/>
  </p:sldLayoutIdLst>
  <p:hf hdr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4411" y="1746565"/>
            <a:ext cx="6542799" cy="695552"/>
          </a:xfrm>
          <a:noFill/>
        </p:spPr>
        <p:txBody>
          <a:bodyPr>
            <a:normAutofit/>
          </a:bodyPr>
          <a:lstStyle/>
          <a:p>
            <a:pPr algn="l" rtl="0"/>
            <a:r>
              <a:rPr lang="en-GB" sz="2400" smtClean="0"/>
              <a:t>Case TVO</a:t>
            </a:r>
            <a:endParaRPr lang="en-GB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en-GB" b="0" i="0" u="none" baseline="0" smtClean="0"/>
              <a:t>19.11.2019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8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">
            <a:extLst>
              <a:ext uri="{FF2B5EF4-FFF2-40B4-BE49-F238E27FC236}">
                <a16:creationId xmlns:a16="http://schemas.microsoft.com/office/drawing/2014/main" xmlns="" id="{CC348314-4050-804B-9DA7-97E22FF2A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1829" y="0"/>
            <a:ext cx="8957451" cy="515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xmlns="" id="{80981429-BA9D-B649-8290-09CEC47C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1"/>
          <a:stretch/>
        </p:blipFill>
        <p:spPr>
          <a:xfrm>
            <a:off x="-2" y="0"/>
            <a:ext cx="2540727" cy="5143500"/>
          </a:xfrm>
          <a:prstGeom prst="rect">
            <a:avLst/>
          </a:prstGeom>
        </p:spPr>
      </p:pic>
      <p:sp>
        <p:nvSpPr>
          <p:cNvPr id="28" name="Suorakulmio 27">
            <a:extLst>
              <a:ext uri="{FF2B5EF4-FFF2-40B4-BE49-F238E27FC236}">
                <a16:creationId xmlns:a16="http://schemas.microsoft.com/office/drawing/2014/main" xmlns="" id="{F879731B-1333-D849-904D-F173DFF428E0}"/>
              </a:ext>
            </a:extLst>
          </p:cNvPr>
          <p:cNvSpPr/>
          <p:nvPr/>
        </p:nvSpPr>
        <p:spPr>
          <a:xfrm>
            <a:off x="-1" y="414344"/>
            <a:ext cx="2540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5857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 solution </a:t>
            </a:r>
          </a:p>
          <a:p>
            <a:pPr algn="ctr" defTabSz="855857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final disposal </a:t>
            </a:r>
          </a:p>
          <a:p>
            <a:pPr algn="ctr" defTabSz="855857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spent fuel </a:t>
            </a:r>
            <a:endParaRPr lang="fi-FI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xmlns="" id="{4C24E656-7E5F-1344-B234-48266DAF8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62" y="1208544"/>
            <a:ext cx="355998" cy="355998"/>
          </a:xfrm>
          <a:prstGeom prst="rect">
            <a:avLst/>
          </a:prstGeom>
        </p:spPr>
      </p:pic>
      <p:sp>
        <p:nvSpPr>
          <p:cNvPr id="30" name="Suorakulmio 29">
            <a:extLst>
              <a:ext uri="{FF2B5EF4-FFF2-40B4-BE49-F238E27FC236}">
                <a16:creationId xmlns:a16="http://schemas.microsoft.com/office/drawing/2014/main" xmlns="" id="{DFE7623B-5A36-BD49-8BFC-948EB702F4C0}"/>
              </a:ext>
            </a:extLst>
          </p:cNvPr>
          <p:cNvSpPr/>
          <p:nvPr/>
        </p:nvSpPr>
        <p:spPr>
          <a:xfrm>
            <a:off x="-1" y="1709976"/>
            <a:ext cx="25407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5857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 significant </a:t>
            </a:r>
          </a:p>
          <a:p>
            <a:pPr algn="ctr" defTabSz="855857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in climate change </a:t>
            </a:r>
          </a:p>
          <a:p>
            <a:pPr algn="ctr" defTabSz="855857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part of the </a:t>
            </a:r>
          </a:p>
          <a:p>
            <a:pPr algn="ctr" defTabSz="855857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</a:p>
          <a:p>
            <a:pPr algn="ctr" defTabSz="855857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energy</a:t>
            </a:r>
            <a:endParaRPr lang="fi-FI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xmlns="" id="{C4839959-941E-BF44-91CB-E49AF6ADE37D}"/>
              </a:ext>
            </a:extLst>
          </p:cNvPr>
          <p:cNvSpPr/>
          <p:nvPr/>
        </p:nvSpPr>
        <p:spPr>
          <a:xfrm>
            <a:off x="284826" y="3016493"/>
            <a:ext cx="19710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i-FI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wehaveasolution</a:t>
            </a:r>
            <a:endParaRPr lang="fi-FI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uva 9">
            <a:extLst>
              <a:ext uri="{FF2B5EF4-FFF2-40B4-BE49-F238E27FC236}">
                <a16:creationId xmlns:a16="http://schemas.microsoft.com/office/drawing/2014/main" xmlns="" id="{21FE3927-4C03-FB4C-A212-62D8C22410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2292" y="4237520"/>
            <a:ext cx="824582" cy="81262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uva 10">
            <a:extLst>
              <a:ext uri="{FF2B5EF4-FFF2-40B4-BE49-F238E27FC236}">
                <a16:creationId xmlns:a16="http://schemas.microsoft.com/office/drawing/2014/main" xmlns="" id="{B579F507-FAE1-3740-825F-2324EB8DB7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4074" y="4237520"/>
            <a:ext cx="826791" cy="81262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xmlns="" id="{31748AD7-4218-1D43-B5AD-34D9B7E83A5F}"/>
              </a:ext>
            </a:extLst>
          </p:cNvPr>
          <p:cNvSpPr txBox="1">
            <a:spLocks/>
          </p:cNvSpPr>
          <p:nvPr/>
        </p:nvSpPr>
        <p:spPr bwMode="auto">
          <a:xfrm>
            <a:off x="7820865" y="4218260"/>
            <a:ext cx="1057909" cy="28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>
                <a:solidFill>
                  <a:srgbClr val="1817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fi-FI" altLang="fi-FI" sz="800" dirty="0" err="1">
                <a:solidFill>
                  <a:srgbClr val="FFFFFF"/>
                </a:solidFill>
              </a:rPr>
              <a:t>Development</a:t>
            </a:r>
            <a:r>
              <a:rPr lang="fi-FI" altLang="fi-FI" sz="800" dirty="0">
                <a:solidFill>
                  <a:srgbClr val="FFFFFF"/>
                </a:solidFill>
              </a:rPr>
              <a:t> of </a:t>
            </a:r>
            <a:r>
              <a:rPr lang="fi-FI" altLang="fi-FI" sz="800" dirty="0" err="1">
                <a:solidFill>
                  <a:srgbClr val="FFFFFF"/>
                </a:solidFill>
              </a:rPr>
              <a:t>the</a:t>
            </a:r>
            <a:r>
              <a:rPr lang="fi-FI" altLang="fi-FI" sz="800" dirty="0">
                <a:solidFill>
                  <a:srgbClr val="FFFFFF"/>
                </a:solidFill>
              </a:rPr>
              <a:t> </a:t>
            </a:r>
            <a:r>
              <a:rPr lang="fi-FI" altLang="fi-FI" sz="800" dirty="0" err="1">
                <a:solidFill>
                  <a:srgbClr val="FFFFFF"/>
                </a:solidFill>
              </a:rPr>
              <a:t>machinery</a:t>
            </a:r>
            <a:endParaRPr lang="fi-FI" altLang="fi-FI" sz="800" dirty="0">
              <a:solidFill>
                <a:srgbClr val="FFFFFF"/>
              </a:solidFill>
            </a:endParaRPr>
          </a:p>
        </p:txBody>
      </p:sp>
      <p:pic>
        <p:nvPicPr>
          <p:cNvPr id="19" name="Kuva 12">
            <a:extLst>
              <a:ext uri="{FF2B5EF4-FFF2-40B4-BE49-F238E27FC236}">
                <a16:creationId xmlns:a16="http://schemas.microsoft.com/office/drawing/2014/main" xmlns="" id="{9E789B95-1DEC-B14F-8313-3CF917D68D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 bwMode="auto">
          <a:xfrm>
            <a:off x="2132292" y="3293517"/>
            <a:ext cx="824582" cy="86954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xmlns="" id="{3222E4AC-059D-FB4C-B26D-2A5744BA621E}"/>
              </a:ext>
            </a:extLst>
          </p:cNvPr>
          <p:cNvSpPr txBox="1">
            <a:spLocks/>
          </p:cNvSpPr>
          <p:nvPr/>
        </p:nvSpPr>
        <p:spPr>
          <a:xfrm>
            <a:off x="7820865" y="3267149"/>
            <a:ext cx="1089709" cy="22896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Rajdhani" panose="02000000000000000000" pitchFamily="2" charset="77"/>
                <a:ea typeface="+mn-ea"/>
                <a:cs typeface="Rajdhani" panose="02000000000000000000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i-FI" sz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fi-FI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  <a:endParaRPr lang="fi-FI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Kuva 41">
            <a:extLst>
              <a:ext uri="{FF2B5EF4-FFF2-40B4-BE49-F238E27FC236}">
                <a16:creationId xmlns:a16="http://schemas.microsoft.com/office/drawing/2014/main" xmlns="" id="{D693CB1C-136F-8144-ADFE-5673F7FE77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4074" y="3287015"/>
            <a:ext cx="826791" cy="87604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xmlns="" id="{AE9CF3D2-95B5-BA44-AE9A-268447D03C03}"/>
              </a:ext>
            </a:extLst>
          </p:cNvPr>
          <p:cNvSpPr txBox="1">
            <a:spLocks/>
          </p:cNvSpPr>
          <p:nvPr/>
        </p:nvSpPr>
        <p:spPr>
          <a:xfrm>
            <a:off x="2999193" y="4614726"/>
            <a:ext cx="1020992" cy="499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altLang="fi-FI" sz="800" dirty="0" err="1">
                <a:solidFill>
                  <a:schemeClr val="bg1"/>
                </a:solidFill>
              </a:rPr>
              <a:t>Development</a:t>
            </a:r>
            <a:r>
              <a:rPr lang="fi-FI" altLang="fi-FI" sz="800" dirty="0">
                <a:solidFill>
                  <a:schemeClr val="bg1"/>
                </a:solidFill>
              </a:rPr>
              <a:t> of </a:t>
            </a:r>
            <a:r>
              <a:rPr lang="fi-FI" altLang="fi-FI" sz="800" dirty="0" err="1">
                <a:solidFill>
                  <a:schemeClr val="bg1"/>
                </a:solidFill>
              </a:rPr>
              <a:t>the</a:t>
            </a:r>
            <a:r>
              <a:rPr lang="fi-FI" altLang="fi-FI" sz="800" dirty="0">
                <a:solidFill>
                  <a:schemeClr val="bg1"/>
                </a:solidFill>
              </a:rPr>
              <a:t> </a:t>
            </a:r>
            <a:r>
              <a:rPr lang="fi-FI" altLang="fi-FI" sz="800" dirty="0" err="1">
                <a:solidFill>
                  <a:schemeClr val="bg1"/>
                </a:solidFill>
              </a:rPr>
              <a:t>engineered</a:t>
            </a:r>
            <a:r>
              <a:rPr lang="fi-FI" altLang="fi-FI" sz="800" dirty="0">
                <a:solidFill>
                  <a:schemeClr val="bg1"/>
                </a:solidFill>
              </a:rPr>
              <a:t> </a:t>
            </a:r>
            <a:r>
              <a:rPr lang="fi-FI" altLang="fi-FI" sz="800" dirty="0" err="1">
                <a:solidFill>
                  <a:schemeClr val="bg1"/>
                </a:solidFill>
              </a:rPr>
              <a:t>barriers</a:t>
            </a:r>
            <a:endParaRPr lang="fi-FI" altLang="fi-FI" sz="800" dirty="0">
              <a:solidFill>
                <a:schemeClr val="bg1"/>
              </a:solidFill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xmlns="" id="{4512A52C-CDE6-F449-90F7-7944722F14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79" y="4565653"/>
            <a:ext cx="1187210" cy="5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D15AB7F9-4B77-2849-90D3-798C914E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xmlns="" id="{ACA6AAE2-D744-7D43-8828-844BCFD5233D}"/>
              </a:ext>
            </a:extLst>
          </p:cNvPr>
          <p:cNvSpPr txBox="1">
            <a:spLocks/>
          </p:cNvSpPr>
          <p:nvPr/>
        </p:nvSpPr>
        <p:spPr>
          <a:xfrm>
            <a:off x="252663" y="603878"/>
            <a:ext cx="8713270" cy="798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Posiva is the first to start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 safe final disposal in ONKALO</a:t>
            </a:r>
            <a:r>
              <a:rPr lang="fi-FI" sz="2800" baseline="30000" dirty="0">
                <a:solidFill>
                  <a:schemeClr val="bg1"/>
                </a:solidFill>
              </a:rPr>
              <a:t> ®</a:t>
            </a:r>
            <a:endParaRPr lang="fi-FI" sz="2800" dirty="0">
              <a:solidFill>
                <a:schemeClr val="bg1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FBB3FE91-B9B2-E248-981F-4157FB2AC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79" y="4565653"/>
            <a:ext cx="1187210" cy="5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88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46290"/>
            <a:ext cx="9144000" cy="6096382"/>
          </a:xfr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1153"/>
            <a:ext cx="1080000" cy="77015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86586" y="3804662"/>
            <a:ext cx="817082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4800" b="1" dirty="0">
                <a:solidFill>
                  <a:schemeClr val="bg1"/>
                </a:solidFill>
                <a:latin typeface="Nunito" panose="00000500000000000000" pitchFamily="2" charset="0"/>
              </a:rPr>
              <a:t>#</a:t>
            </a:r>
            <a:r>
              <a:rPr lang="fi-FI" sz="4400" b="1" dirty="0" err="1">
                <a:solidFill>
                  <a:schemeClr val="bg1"/>
                </a:solidFill>
                <a:latin typeface="Nunito" panose="00000500000000000000" pitchFamily="2" charset="0"/>
              </a:rPr>
              <a:t>FinlandsGreatestClimateAct</a:t>
            </a:r>
            <a:r>
              <a:rPr lang="fi-FI" sz="4400" b="1" dirty="0">
                <a:solidFill>
                  <a:schemeClr val="bg1"/>
                </a:solidFill>
                <a:latin typeface="Nunito" panose="00000500000000000000" pitchFamily="2" charset="0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30.12.2019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3F77-7768-443F-9B7B-17E851CE573A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28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9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30.12.2019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16390" r="6154" b="12320"/>
          <a:stretch/>
        </p:blipFill>
        <p:spPr>
          <a:xfrm>
            <a:off x="-17859" y="0"/>
            <a:ext cx="91618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1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700" cap="all" dirty="0">
                <a:solidFill>
                  <a:schemeClr val="accent1"/>
                </a:solidFill>
              </a:rPr>
              <a:t>TVO – </a:t>
            </a:r>
            <a:r>
              <a:rPr lang="en-US" sz="2700" cap="all" dirty="0">
                <a:solidFill>
                  <a:schemeClr val="accent1"/>
                </a:solidFill>
              </a:rPr>
              <a:t>valued nuclear power operator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30.12.2019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>
              <a:spcBef>
                <a:spcPts val="1200"/>
              </a:spcBef>
              <a:defRPr/>
            </a:pPr>
            <a:r>
              <a:rPr lang="en-US" dirty="0" smtClean="0"/>
              <a:t>40 years of reliable Finnish electricity production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Annual production over 13 TWh, 21% of Finnish electricity production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Now 16%, when OL3 is in production almost 30% of the electricity needed in Finland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World leader in production reliability and in nuclear waste management</a:t>
            </a:r>
            <a:endParaRPr lang="en-US" dirty="0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581761"/>
            <a:ext cx="4000500" cy="2664108"/>
          </a:xfrm>
        </p:spPr>
      </p:pic>
    </p:spTree>
    <p:extLst>
      <p:ext uri="{BB962C8B-B14F-4D97-AF65-F5344CB8AC3E}">
        <p14:creationId xmlns:p14="http://schemas.microsoft.com/office/powerpoint/2010/main" val="4586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ELECTRICITY SUPPLY OF FINLAND 2019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30.12.2019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8" name="Sisällön paikkamerkki 4"/>
          <p:cNvSpPr txBox="1">
            <a:spLocks/>
          </p:cNvSpPr>
          <p:nvPr/>
        </p:nvSpPr>
        <p:spPr>
          <a:xfrm>
            <a:off x="4751686" y="1873326"/>
            <a:ext cx="3763664" cy="228663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l" defTabSz="61722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91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13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874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735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0596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457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2318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0" lvl="2" indent="0">
              <a:spcBef>
                <a:spcPts val="1200"/>
              </a:spcBef>
              <a:buNone/>
            </a:pPr>
            <a:r>
              <a:rPr lang="fi-FI" sz="2000" b="1" dirty="0" smtClean="0">
                <a:solidFill>
                  <a:schemeClr val="accent1"/>
                </a:solidFill>
              </a:rPr>
              <a:t>CONSUMPTION 86 </a:t>
            </a:r>
            <a:r>
              <a:rPr lang="fi-FI" sz="2000" b="1" dirty="0" err="1" smtClean="0">
                <a:solidFill>
                  <a:schemeClr val="accent1"/>
                </a:solidFill>
              </a:rPr>
              <a:t>TWh</a:t>
            </a:r>
            <a:endParaRPr lang="fi-FI" sz="2000" b="1" dirty="0" smtClean="0">
              <a:solidFill>
                <a:schemeClr val="accent1"/>
              </a:solidFill>
            </a:endParaRPr>
          </a:p>
          <a:p>
            <a:pPr lvl="3">
              <a:spcBef>
                <a:spcPts val="1200"/>
              </a:spcBef>
            </a:pPr>
            <a:r>
              <a:rPr lang="fi-FI" sz="2000" dirty="0" err="1" smtClean="0"/>
              <a:t>Half</a:t>
            </a:r>
            <a:r>
              <a:rPr lang="fi-FI" sz="2000" dirty="0" smtClean="0"/>
              <a:t> to </a:t>
            </a:r>
            <a:r>
              <a:rPr lang="fi-FI" sz="2000" dirty="0" err="1" smtClean="0"/>
              <a:t>industrial</a:t>
            </a:r>
            <a:r>
              <a:rPr lang="fi-FI" sz="2000" dirty="0" smtClean="0"/>
              <a:t> </a:t>
            </a:r>
            <a:r>
              <a:rPr lang="fi-FI" sz="2000" dirty="0" err="1" smtClean="0"/>
              <a:t>usage</a:t>
            </a:r>
            <a:endParaRPr lang="fi-FI" sz="2000" dirty="0" smtClean="0"/>
          </a:p>
          <a:p>
            <a:pPr lvl="3">
              <a:spcBef>
                <a:spcPts val="1200"/>
              </a:spcBef>
            </a:pPr>
            <a:r>
              <a:rPr lang="fi-FI" sz="2000" dirty="0" err="1" smtClean="0"/>
              <a:t>Another</a:t>
            </a:r>
            <a:r>
              <a:rPr lang="fi-FI" sz="2000" dirty="0" smtClean="0"/>
              <a:t> </a:t>
            </a:r>
            <a:r>
              <a:rPr lang="fi-FI" sz="2000" dirty="0" err="1" smtClean="0"/>
              <a:t>half</a:t>
            </a:r>
            <a:r>
              <a:rPr lang="fi-FI" sz="2000" dirty="0" smtClean="0"/>
              <a:t> to </a:t>
            </a:r>
            <a:r>
              <a:rPr lang="fi-FI" sz="2000" dirty="0" err="1" smtClean="0"/>
              <a:t>households</a:t>
            </a:r>
            <a:r>
              <a:rPr lang="fi-FI" sz="2000" dirty="0" smtClean="0"/>
              <a:t> and </a:t>
            </a:r>
            <a:r>
              <a:rPr lang="fi-FI" sz="2000" dirty="0" err="1" smtClean="0"/>
              <a:t>services</a:t>
            </a:r>
            <a:endParaRPr lang="fi-FI" sz="2000" dirty="0"/>
          </a:p>
          <a:p>
            <a:pPr marL="925830" lvl="3" indent="0">
              <a:spcBef>
                <a:spcPts val="1200"/>
              </a:spcBef>
              <a:buNone/>
            </a:pPr>
            <a:endParaRPr lang="fi-FI" sz="2000" dirty="0" smtClean="0"/>
          </a:p>
          <a:p>
            <a:pPr marL="617220" lvl="2" indent="0">
              <a:spcBef>
                <a:spcPts val="1200"/>
              </a:spcBef>
              <a:buNone/>
            </a:pPr>
            <a:r>
              <a:rPr lang="fi-FI" sz="2000" b="1" dirty="0" smtClean="0">
                <a:solidFill>
                  <a:schemeClr val="accent1"/>
                </a:solidFill>
              </a:rPr>
              <a:t>PRODUCTION 66,0 </a:t>
            </a:r>
            <a:r>
              <a:rPr lang="fi-FI" sz="2000" b="1" dirty="0" err="1" smtClean="0">
                <a:solidFill>
                  <a:schemeClr val="accent1"/>
                </a:solidFill>
              </a:rPr>
              <a:t>TWh</a:t>
            </a:r>
            <a:endParaRPr lang="fi-FI" sz="2000" b="1" dirty="0" smtClean="0">
              <a:solidFill>
                <a:schemeClr val="accent1"/>
              </a:solidFill>
            </a:endParaRPr>
          </a:p>
          <a:p>
            <a:pPr lvl="3">
              <a:spcBef>
                <a:spcPts val="1200"/>
              </a:spcBef>
            </a:pPr>
            <a:r>
              <a:rPr lang="fi-FI" sz="2000" dirty="0" err="1" smtClean="0"/>
              <a:t>Renewables</a:t>
            </a:r>
            <a:r>
              <a:rPr lang="fi-FI" sz="2000" dirty="0" smtClean="0"/>
              <a:t> </a:t>
            </a:r>
            <a:r>
              <a:rPr lang="fi-FI" sz="2000" dirty="0" smtClean="0">
                <a:solidFill>
                  <a:schemeClr val="accent1"/>
                </a:solidFill>
              </a:rPr>
              <a:t>47 </a:t>
            </a:r>
            <a:r>
              <a:rPr lang="fi-FI" sz="2000" dirty="0" smtClean="0"/>
              <a:t>%</a:t>
            </a:r>
          </a:p>
          <a:p>
            <a:pPr lvl="3">
              <a:spcBef>
                <a:spcPts val="1200"/>
              </a:spcBef>
            </a:pPr>
            <a:r>
              <a:rPr lang="en-US" altLang="fi-FI" sz="2000" dirty="0"/>
              <a:t>CO</a:t>
            </a:r>
            <a:r>
              <a:rPr lang="en-US" altLang="fi-FI" sz="2000" baseline="-25000" dirty="0"/>
              <a:t>2</a:t>
            </a:r>
            <a:r>
              <a:rPr lang="en-US" altLang="fi-FI" sz="2000" dirty="0"/>
              <a:t> neutral </a:t>
            </a:r>
            <a:r>
              <a:rPr lang="fi-FI" sz="2000" dirty="0" smtClean="0">
                <a:solidFill>
                  <a:schemeClr val="accent1"/>
                </a:solidFill>
              </a:rPr>
              <a:t>82</a:t>
            </a:r>
            <a:r>
              <a:rPr lang="fi-FI" sz="2000" dirty="0" smtClean="0"/>
              <a:t> %</a:t>
            </a:r>
          </a:p>
          <a:p>
            <a:endParaRPr lang="fi-FI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7024301" y="4419594"/>
            <a:ext cx="1440160" cy="401528"/>
          </a:xfrm>
          <a:prstGeom prst="rect">
            <a:avLst/>
          </a:prstGeom>
        </p:spPr>
      </p:pic>
      <p:graphicFrame>
        <p:nvGraphicFramePr>
          <p:cNvPr id="11" name="Sisällön paikkamerkki 10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54A8F65-F1BC-4550-BE93-1FCAFB5A5284}"/>
              </a:ext>
            </a:extLst>
          </p:cNvPr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628650" y="1365250"/>
          <a:ext cx="5050255" cy="30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88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cap="all" dirty="0">
                <a:solidFill>
                  <a:schemeClr val="accent1"/>
                </a:solidFill>
              </a:rPr>
              <a:t>Public attitude </a:t>
            </a:r>
            <a:r>
              <a:rPr lang="en-US" sz="2600" cap="all" dirty="0" smtClean="0">
                <a:solidFill>
                  <a:schemeClr val="accent1"/>
                </a:solidFill>
              </a:rPr>
              <a:t>towards </a:t>
            </a:r>
            <a:r>
              <a:rPr lang="en-US" sz="2600" cap="all" dirty="0">
                <a:solidFill>
                  <a:schemeClr val="accent1"/>
                </a:solidFill>
              </a:rPr>
              <a:t>nuclear power</a:t>
            </a:r>
            <a:endParaRPr lang="fi-FI" sz="2600" dirty="0">
              <a:solidFill>
                <a:schemeClr val="accent1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30.12.2019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681672" y="4533063"/>
            <a:ext cx="248370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800" dirty="0" err="1" smtClean="0"/>
              <a:t>Source</a:t>
            </a:r>
            <a:r>
              <a:rPr lang="fi-FI" altLang="fi-FI" sz="800" dirty="0" smtClean="0"/>
              <a:t>: </a:t>
            </a:r>
            <a:r>
              <a:rPr lang="fi-FI" altLang="fi-FI" sz="800" dirty="0"/>
              <a:t>TNS Gallup </a:t>
            </a:r>
            <a:r>
              <a:rPr lang="fi-FI" altLang="fi-FI" sz="800" dirty="0" smtClean="0"/>
              <a:t>Oy 2019. </a:t>
            </a:r>
            <a:r>
              <a:rPr lang="fi-FI" altLang="fi-FI" sz="800" dirty="0" err="1" smtClean="0"/>
              <a:t>Finnish</a:t>
            </a:r>
            <a:r>
              <a:rPr lang="fi-FI" altLang="fi-FI" sz="800" dirty="0" smtClean="0"/>
              <a:t> Energy</a:t>
            </a:r>
            <a:r>
              <a:rPr lang="fi-FI" altLang="fi-FI" sz="1050" dirty="0" smtClean="0"/>
              <a:t>.</a:t>
            </a:r>
            <a:endParaRPr lang="fi-FI" altLang="fi-FI" sz="1050" b="1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628650" y="1365250"/>
          <a:ext cx="7813675" cy="30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0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en-GB" b="0" i="0" u="none" baseline="0" smtClean="0"/>
              <a:t>19.11.2019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9C3E3DD6-9353-D14B-991F-0D2C10536C1F}" type="slidenum">
              <a:rPr/>
              <a:pPr algn="r" rtl="0"/>
              <a:t>6</a:t>
            </a:fld>
            <a:endParaRPr lang="en-GB" dirty="0"/>
          </a:p>
        </p:txBody>
      </p:sp>
      <p:sp>
        <p:nvSpPr>
          <p:cNvPr id="5" name="Otsikko 4"/>
          <p:cNvSpPr>
            <a:spLocks noGrp="1"/>
          </p:cNvSpPr>
          <p:nvPr>
            <p:ph type="title" idx="4294967295"/>
          </p:nvPr>
        </p:nvSpPr>
        <p:spPr>
          <a:xfrm>
            <a:off x="549750" y="153988"/>
            <a:ext cx="7336950" cy="647700"/>
          </a:xfrm>
        </p:spPr>
        <p:txBody>
          <a:bodyPr/>
          <a:lstStyle/>
          <a:p>
            <a:pPr algn="l" rtl="0"/>
            <a:r>
              <a:rPr lang="en-GB" b="0" i="0" u="none" baseline="0" dirty="0">
                <a:solidFill>
                  <a:schemeClr val="accent2"/>
                </a:solidFill>
              </a:rPr>
              <a:t>Staff complement </a:t>
            </a:r>
            <a:r>
              <a:rPr lang="en-GB" sz="1400" b="0" i="0" u="none" baseline="0" dirty="0">
                <a:solidFill>
                  <a:schemeClr val="accent2"/>
                </a:solidFill>
              </a:rPr>
              <a:t>(permanent) (person)</a:t>
            </a:r>
            <a:endParaRPr lang="en-GB" sz="14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98389"/>
              </p:ext>
            </p:extLst>
          </p:nvPr>
        </p:nvGraphicFramePr>
        <p:xfrm>
          <a:off x="9976635" y="-1211072"/>
          <a:ext cx="6191688" cy="1758479"/>
        </p:xfrm>
        <a:graphic>
          <a:graphicData uri="http://schemas.openxmlformats.org/drawingml/2006/table">
            <a:tbl>
              <a:tblPr/>
              <a:tblGrid>
                <a:gridCol w="773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29777">
                <a:tc>
                  <a:txBody>
                    <a:bodyPr/>
                    <a:lstStyle/>
                    <a:p>
                      <a:pPr algn="l" rtl="0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TVO IN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2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2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2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78A31CE-9BBA-AD48-B692-FF65407D28AF}"/>
              </a:ext>
            </a:extLst>
          </p:cNvPr>
          <p:cNvSpPr/>
          <p:nvPr/>
        </p:nvSpPr>
        <p:spPr>
          <a:xfrm>
            <a:off x="582815" y="827015"/>
            <a:ext cx="5915596" cy="183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graphicFrame>
        <p:nvGraphicFramePr>
          <p:cNvPr id="6" name="Taulukko 15">
            <a:extLst>
              <a:ext uri="{FF2B5EF4-FFF2-40B4-BE49-F238E27FC236}">
                <a16:creationId xmlns:a16="http://schemas.microsoft.com/office/drawing/2014/main" xmlns="" id="{BC5FEDB1-5B64-B042-93A1-0862444EB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2681"/>
              </p:ext>
            </p:extLst>
          </p:nvPr>
        </p:nvGraphicFramePr>
        <p:xfrm>
          <a:off x="712456" y="939077"/>
          <a:ext cx="5590184" cy="156410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20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0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3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3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3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03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0546">
                  <a:extLst>
                    <a:ext uri="{9D8B030D-6E8A-4147-A177-3AD203B41FA5}">
                      <a16:colId xmlns:a16="http://schemas.microsoft.com/office/drawing/2014/main" xmlns="" val="265599594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1975340434"/>
                    </a:ext>
                  </a:extLst>
                </a:gridCol>
              </a:tblGrid>
              <a:tr h="616258">
                <a:tc>
                  <a:txBody>
                    <a:bodyPr/>
                    <a:lstStyle/>
                    <a:p>
                      <a:pPr algn="l" rtl="0" fontAlgn="b"/>
                      <a:endParaRPr lang="en-GB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58" marR="9058" marT="9058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CEÒ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Electricity production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OL3 project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 services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Safety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Engineering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TVO in total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949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949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949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7839394"/>
                  </a:ext>
                </a:extLst>
              </a:tr>
            </a:tbl>
          </a:graphicData>
        </a:graphic>
      </p:graphicFrame>
      <p:sp>
        <p:nvSpPr>
          <p:cNvPr id="8" name="Otsikko 4"/>
          <p:cNvSpPr txBox="1">
            <a:spLocks/>
          </p:cNvSpPr>
          <p:nvPr/>
        </p:nvSpPr>
        <p:spPr>
          <a:xfrm>
            <a:off x="443966" y="2665899"/>
            <a:ext cx="733695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172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/>
                </a:solidFill>
              </a:rPr>
              <a:t>Staff domiciles (%) </a:t>
            </a:r>
            <a:r>
              <a:rPr lang="en-GB" sz="1400" dirty="0" smtClean="0">
                <a:solidFill>
                  <a:schemeClr val="accent2"/>
                </a:solidFill>
              </a:rPr>
              <a:t>(permanent) (person)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478A31CE-9BBA-AD48-B692-FF65407D28AF}"/>
              </a:ext>
            </a:extLst>
          </p:cNvPr>
          <p:cNvSpPr/>
          <p:nvPr/>
        </p:nvSpPr>
        <p:spPr>
          <a:xfrm>
            <a:off x="1203428" y="3201694"/>
            <a:ext cx="4718103" cy="133444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189498"/>
              </p:ext>
            </p:extLst>
          </p:nvPr>
        </p:nvGraphicFramePr>
        <p:xfrm>
          <a:off x="1316022" y="3395431"/>
          <a:ext cx="4449182" cy="946480"/>
        </p:xfrm>
        <a:graphic>
          <a:graphicData uri="http://schemas.openxmlformats.org/drawingml/2006/table">
            <a:tbl>
              <a:tblPr firstRow="1" bandRow="1" bandCol="1">
                <a:tableStyleId>{F2DE63D5-997A-4646-A377-4702673A728D}</a:tableStyleId>
              </a:tblPr>
              <a:tblGrid>
                <a:gridCol w="2076287"/>
                <a:gridCol w="474579"/>
                <a:gridCol w="474579"/>
                <a:gridCol w="474579"/>
                <a:gridCol w="474579"/>
                <a:gridCol w="474579"/>
              </a:tblGrid>
              <a:tr h="175788">
                <a:tc>
                  <a:txBody>
                    <a:bodyPr/>
                    <a:lstStyle/>
                    <a:p>
                      <a:pPr algn="l" rtl="0" fontAlgn="b"/>
                      <a:endParaRPr lang="en-GB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 smtClean="0">
                          <a:effectLst/>
                        </a:rPr>
                        <a:t>2018</a:t>
                      </a:r>
                      <a:r>
                        <a:rPr lang="en-GB" sz="1200" u="none" strike="noStrike" baseline="0" dirty="0">
                          <a:effectLst/>
                        </a:rPr>
                        <a:t> 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>
                          <a:effectLst/>
                        </a:rPr>
                        <a:t> 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2017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>
                          <a:effectLst/>
                        </a:rPr>
                        <a:t> 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2016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>
                          <a:effectLst/>
                        </a:rPr>
                        <a:t> 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2015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</a:tr>
              <a:tr h="175788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GB" sz="1200" u="none" strike="noStrike" baseline="0" dirty="0" err="1">
                          <a:effectLst/>
                        </a:rPr>
                        <a:t>Eurajoki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>
                          <a:effectLst/>
                        </a:rPr>
                        <a:t>17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>
                          <a:effectLst/>
                        </a:rPr>
                        <a:t>18</a:t>
                      </a:r>
                      <a:endParaRPr lang="en-GB" sz="12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>
                          <a:effectLst/>
                        </a:rPr>
                        <a:t>19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>
                          <a:effectLst/>
                        </a:rPr>
                        <a:t>17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>
                          <a:effectLst/>
                        </a:rPr>
                        <a:t>17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</a:tr>
              <a:tr h="175788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GB" sz="1200" u="none" strike="noStrike" baseline="0" dirty="0">
                          <a:effectLst/>
                        </a:rPr>
                        <a:t>Rauma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>
                          <a:effectLst/>
                        </a:rPr>
                        <a:t>48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>
                          <a:effectLst/>
                        </a:rPr>
                        <a:t>50</a:t>
                      </a:r>
                      <a:endParaRPr lang="en-GB" sz="12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>
                          <a:effectLst/>
                        </a:rPr>
                        <a:t>51</a:t>
                      </a:r>
                      <a:endParaRPr lang="en-GB" sz="12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>
                          <a:effectLst/>
                        </a:rPr>
                        <a:t>53</a:t>
                      </a:r>
                      <a:endParaRPr lang="en-GB" sz="12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>
                          <a:effectLst/>
                        </a:rPr>
                        <a:t>54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</a:tr>
              <a:tr h="175788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GB" sz="1200" u="none" strike="noStrike" baseline="0" dirty="0">
                          <a:effectLst/>
                        </a:rPr>
                        <a:t>Pori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>
                          <a:effectLst/>
                        </a:rPr>
                        <a:t>17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>
                          <a:effectLst/>
                        </a:rPr>
                        <a:t>15</a:t>
                      </a:r>
                      <a:endParaRPr lang="en-GB" sz="12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>
                          <a:effectLst/>
                        </a:rPr>
                        <a:t>14</a:t>
                      </a:r>
                      <a:endParaRPr lang="en-GB" sz="12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>
                          <a:effectLst/>
                        </a:rPr>
                        <a:t>14</a:t>
                      </a:r>
                      <a:endParaRPr lang="en-GB" sz="12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>
                          <a:effectLst/>
                        </a:rPr>
                        <a:t>13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</a:tr>
              <a:tr h="175788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GB" sz="1200" u="none" strike="noStrike" baseline="0" dirty="0">
                          <a:effectLst/>
                        </a:rPr>
                        <a:t>Other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>
                          <a:effectLst/>
                        </a:rPr>
                        <a:t>18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>
                          <a:effectLst/>
                        </a:rPr>
                        <a:t>17</a:t>
                      </a:r>
                      <a:endParaRPr lang="en-GB" sz="12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>
                          <a:effectLst/>
                        </a:rPr>
                        <a:t>16</a:t>
                      </a:r>
                      <a:endParaRPr lang="en-GB" sz="12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>
                          <a:effectLst/>
                        </a:rPr>
                        <a:t>16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baseline="0" dirty="0">
                          <a:effectLst/>
                        </a:rPr>
                        <a:t>16</a:t>
                      </a: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16" marR="6416" marT="641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66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en-GB" b="0" i="0" u="none" baseline="0" smtClean="0"/>
              <a:t>19.11.2019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9C3E3DD6-9353-D14B-991F-0D2C10536C1F}" type="slidenum">
              <a:rPr/>
              <a:pPr algn="r" rtl="0"/>
              <a:t>7</a:t>
            </a:fld>
            <a:endParaRPr lang="en-GB" dirty="0"/>
          </a:p>
        </p:txBody>
      </p:sp>
      <p:sp>
        <p:nvSpPr>
          <p:cNvPr id="5" name="Otsikko 4"/>
          <p:cNvSpPr>
            <a:spLocks noGrp="1"/>
          </p:cNvSpPr>
          <p:nvPr>
            <p:ph type="title" idx="4294967295"/>
          </p:nvPr>
        </p:nvSpPr>
        <p:spPr>
          <a:xfrm>
            <a:off x="534694" y="1094652"/>
            <a:ext cx="7336950" cy="647700"/>
          </a:xfrm>
        </p:spPr>
        <p:txBody>
          <a:bodyPr/>
          <a:lstStyle/>
          <a:p>
            <a:r>
              <a:rPr lang="en-GB" dirty="0"/>
              <a:t>Sick leave rate </a:t>
            </a:r>
            <a:r>
              <a:rPr lang="en-GB" sz="1400" dirty="0"/>
              <a:t>(%)</a:t>
            </a:r>
          </a:p>
        </p:txBody>
      </p:sp>
      <p:graphicFrame>
        <p:nvGraphicFramePr>
          <p:cNvPr id="7" name="Taulukko 6"/>
          <p:cNvGraphicFramePr>
            <a:graphicFrameLocks noGrp="1"/>
          </p:cNvGraphicFramePr>
          <p:nvPr/>
        </p:nvGraphicFramePr>
        <p:xfrm>
          <a:off x="9976635" y="-1211072"/>
          <a:ext cx="6191688" cy="1758479"/>
        </p:xfrm>
        <a:graphic>
          <a:graphicData uri="http://schemas.openxmlformats.org/drawingml/2006/table">
            <a:tbl>
              <a:tblPr/>
              <a:tblGrid>
                <a:gridCol w="773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39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29777">
                <a:tc>
                  <a:txBody>
                    <a:bodyPr/>
                    <a:lstStyle/>
                    <a:p>
                      <a:pPr algn="l" rtl="0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TVO IN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2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2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2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B98164-3E1C-6048-B919-376388A10180}"/>
              </a:ext>
            </a:extLst>
          </p:cNvPr>
          <p:cNvSpPr/>
          <p:nvPr/>
        </p:nvSpPr>
        <p:spPr>
          <a:xfrm>
            <a:off x="624975" y="2850060"/>
            <a:ext cx="1620000" cy="1077218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GB" sz="4800" dirty="0">
                <a:solidFill>
                  <a:schemeClr val="accent2"/>
                </a:solidFill>
              </a:rPr>
              <a:t>2.6</a:t>
            </a:r>
          </a:p>
          <a:p>
            <a:pPr algn="ctr" fontAlgn="b"/>
            <a:r>
              <a:rPr lang="en-GB" sz="1400" dirty="0"/>
              <a:t>2019</a:t>
            </a:r>
            <a:endParaRPr lang="en-GB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89714C7-7DAA-4F47-A5E1-9D0CB5D49B2C}"/>
              </a:ext>
            </a:extLst>
          </p:cNvPr>
          <p:cNvSpPr/>
          <p:nvPr/>
        </p:nvSpPr>
        <p:spPr>
          <a:xfrm>
            <a:off x="2416796" y="3034726"/>
            <a:ext cx="1380111" cy="89255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GB" sz="4000" dirty="0">
                <a:solidFill>
                  <a:schemeClr val="accent2"/>
                </a:solidFill>
              </a:rPr>
              <a:t>3.1</a:t>
            </a:r>
          </a:p>
          <a:p>
            <a:pPr algn="ctr" fontAlgn="b"/>
            <a:r>
              <a:rPr lang="en-GB" sz="1100" dirty="0"/>
              <a:t>2018</a:t>
            </a:r>
            <a:endParaRPr lang="en-GB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44E5043-DC33-314F-9140-648E637A8D8B}"/>
              </a:ext>
            </a:extLst>
          </p:cNvPr>
          <p:cNvSpPr/>
          <p:nvPr/>
        </p:nvSpPr>
        <p:spPr>
          <a:xfrm>
            <a:off x="3975386" y="3034726"/>
            <a:ext cx="1380111" cy="89255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GB" sz="4000" dirty="0">
                <a:solidFill>
                  <a:schemeClr val="accent2"/>
                </a:solidFill>
              </a:rPr>
              <a:t>2.1</a:t>
            </a:r>
          </a:p>
          <a:p>
            <a:pPr algn="ctr" fontAlgn="b"/>
            <a:r>
              <a:rPr lang="en-GB" sz="1100" dirty="0"/>
              <a:t>2017</a:t>
            </a:r>
            <a:endParaRPr lang="en-GB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A982FC6-4337-024D-B436-8155CC038CFA}"/>
              </a:ext>
            </a:extLst>
          </p:cNvPr>
          <p:cNvSpPr/>
          <p:nvPr/>
        </p:nvSpPr>
        <p:spPr>
          <a:xfrm>
            <a:off x="5519278" y="3034726"/>
            <a:ext cx="1380111" cy="89255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GB" sz="4000" dirty="0">
                <a:solidFill>
                  <a:schemeClr val="accent2"/>
                </a:solidFill>
              </a:rPr>
              <a:t>2.4</a:t>
            </a:r>
          </a:p>
          <a:p>
            <a:pPr algn="ctr" fontAlgn="b"/>
            <a:r>
              <a:rPr lang="en-GB" sz="1100" dirty="0"/>
              <a:t>2016</a:t>
            </a:r>
            <a:endParaRPr lang="en-GB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2A3DAB8-9065-BD4D-A45C-549F6B625E7A}"/>
              </a:ext>
            </a:extLst>
          </p:cNvPr>
          <p:cNvSpPr/>
          <p:nvPr/>
        </p:nvSpPr>
        <p:spPr>
          <a:xfrm>
            <a:off x="7054718" y="3034726"/>
            <a:ext cx="1380111" cy="89255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GB" sz="4000" dirty="0">
                <a:solidFill>
                  <a:schemeClr val="accent2"/>
                </a:solidFill>
              </a:rPr>
              <a:t>2.6</a:t>
            </a:r>
          </a:p>
          <a:p>
            <a:pPr algn="ctr" fontAlgn="b"/>
            <a:r>
              <a:rPr lang="en-GB" sz="1100" dirty="0"/>
              <a:t>2015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966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en-GB" b="0" i="0" u="none" baseline="0" smtClean="0"/>
              <a:t>19.11.2019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9C3E3DD6-9353-D14B-991F-0D2C10536C1F}" type="slidenum">
              <a:rPr/>
              <a:pPr algn="r" rtl="0"/>
              <a:t>8</a:t>
            </a:fld>
            <a:endParaRPr lang="en-GB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0" i="0" u="none" baseline="0" dirty="0">
                <a:solidFill>
                  <a:schemeClr val="accent2"/>
                </a:solidFill>
              </a:rPr>
              <a:t>Average service time in years </a:t>
            </a:r>
            <a:r>
              <a:rPr lang="en-GB" sz="1400" b="0" i="0" u="none" baseline="0" dirty="0">
                <a:solidFill>
                  <a:schemeClr val="accent2"/>
                </a:solidFill>
              </a:rPr>
              <a:t>(permanent staff)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272819"/>
              </p:ext>
            </p:extLst>
          </p:nvPr>
        </p:nvGraphicFramePr>
        <p:xfrm>
          <a:off x="9889957" y="576781"/>
          <a:ext cx="2540742" cy="1474817"/>
        </p:xfrm>
        <a:graphic>
          <a:graphicData uri="http://schemas.openxmlformats.org/drawingml/2006/table">
            <a:tbl>
              <a:tblPr/>
              <a:tblGrid>
                <a:gridCol w="846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1627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19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98793A2-92E5-DA4F-9C5D-6B57417C5A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7" b="10242"/>
          <a:stretch/>
        </p:blipFill>
        <p:spPr>
          <a:xfrm>
            <a:off x="1473067" y="2540955"/>
            <a:ext cx="6592824" cy="2151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969139-038B-A74D-A7F9-1AA8573C39E7}"/>
              </a:ext>
            </a:extLst>
          </p:cNvPr>
          <p:cNvSpPr/>
          <p:nvPr/>
        </p:nvSpPr>
        <p:spPr>
          <a:xfrm>
            <a:off x="1290353" y="1391545"/>
            <a:ext cx="1790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4800" b="1" dirty="0">
                <a:solidFill>
                  <a:schemeClr val="tx2"/>
                </a:solidFill>
              </a:rPr>
              <a:t>10</a:t>
            </a:r>
          </a:p>
          <a:p>
            <a:pPr algn="ctr" fontAlgn="b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2019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9BCD1C-03A9-E249-B087-ED718A6D282C}"/>
              </a:ext>
            </a:extLst>
          </p:cNvPr>
          <p:cNvSpPr/>
          <p:nvPr/>
        </p:nvSpPr>
        <p:spPr>
          <a:xfrm>
            <a:off x="3427964" y="1391545"/>
            <a:ext cx="1790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4800" b="1" dirty="0">
                <a:solidFill>
                  <a:schemeClr val="tx2"/>
                </a:solidFill>
              </a:rPr>
              <a:t>11</a:t>
            </a:r>
          </a:p>
          <a:p>
            <a:pPr algn="ctr" fontAlgn="b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2018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E9C8D79-719C-2F4F-9B6B-518EC6A6F5BE}"/>
              </a:ext>
            </a:extLst>
          </p:cNvPr>
          <p:cNvSpPr/>
          <p:nvPr/>
        </p:nvSpPr>
        <p:spPr>
          <a:xfrm>
            <a:off x="5371839" y="1391545"/>
            <a:ext cx="1790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4800" b="1" dirty="0">
                <a:solidFill>
                  <a:schemeClr val="tx2"/>
                </a:solidFill>
              </a:rPr>
              <a:t>12</a:t>
            </a:r>
          </a:p>
          <a:p>
            <a:pPr algn="ctr" fontAlgn="b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2017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780C94B-629E-EF4C-9638-6604FC5E26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9957" y="-539482"/>
            <a:ext cx="1528010" cy="138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3048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19.11.2019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1026" name="Picture 1" descr="image0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5" t="19009" r="19841" b="-2301"/>
          <a:stretch/>
        </p:blipFill>
        <p:spPr bwMode="auto">
          <a:xfrm>
            <a:off x="234732" y="777765"/>
            <a:ext cx="2024993" cy="218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406400" y="399392"/>
            <a:ext cx="1884855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chemeClr val="accent2"/>
                </a:solidFill>
              </a:rPr>
              <a:t>OL3 </a:t>
            </a:r>
            <a:r>
              <a:rPr lang="fi-FI" b="1" dirty="0" err="1" smtClean="0">
                <a:solidFill>
                  <a:schemeClr val="accent2"/>
                </a:solidFill>
              </a:rPr>
              <a:t>site</a:t>
            </a:r>
            <a:r>
              <a:rPr lang="fi-FI" b="1" dirty="0" smtClean="0">
                <a:solidFill>
                  <a:schemeClr val="accent2"/>
                </a:solidFill>
              </a:rPr>
              <a:t> 15.1.2020</a:t>
            </a:r>
            <a:endParaRPr lang="fi-FI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Sisällön paikkamerkk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361290"/>
              </p:ext>
            </p:extLst>
          </p:nvPr>
        </p:nvGraphicFramePr>
        <p:xfrm>
          <a:off x="4701628" y="854842"/>
          <a:ext cx="4192643" cy="203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uorakulmio 7"/>
          <p:cNvSpPr/>
          <p:nvPr/>
        </p:nvSpPr>
        <p:spPr>
          <a:xfrm>
            <a:off x="5503757" y="490892"/>
            <a:ext cx="3082895" cy="286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smtClean="0">
                <a:solidFill>
                  <a:schemeClr val="accent2"/>
                </a:solidFill>
              </a:rPr>
              <a:t>76 976 760 </a:t>
            </a:r>
            <a:r>
              <a:rPr lang="fi-FI" b="1" dirty="0" err="1" smtClean="0">
                <a:solidFill>
                  <a:schemeClr val="accent2"/>
                </a:solidFill>
              </a:rPr>
              <a:t>working</a:t>
            </a:r>
            <a:r>
              <a:rPr lang="fi-FI" b="1" dirty="0" smtClean="0">
                <a:solidFill>
                  <a:schemeClr val="accent2"/>
                </a:solidFill>
              </a:rPr>
              <a:t> </a:t>
            </a:r>
            <a:r>
              <a:rPr lang="fi-FI" b="1" dirty="0" err="1" smtClean="0">
                <a:solidFill>
                  <a:schemeClr val="accent2"/>
                </a:solidFill>
              </a:rPr>
              <a:t>hours</a:t>
            </a:r>
            <a:r>
              <a:rPr lang="fi-FI" b="1" dirty="0" smtClean="0">
                <a:solidFill>
                  <a:schemeClr val="accent2"/>
                </a:solidFill>
              </a:rPr>
              <a:t> at </a:t>
            </a:r>
            <a:r>
              <a:rPr lang="fi-FI" b="1" dirty="0">
                <a:solidFill>
                  <a:schemeClr val="accent2"/>
                </a:solidFill>
              </a:rPr>
              <a:t>OL3 </a:t>
            </a:r>
            <a:r>
              <a:rPr lang="fi-FI" b="1" dirty="0" err="1" smtClean="0">
                <a:solidFill>
                  <a:schemeClr val="accent2"/>
                </a:solidFill>
              </a:rPr>
              <a:t>site</a:t>
            </a:r>
            <a:r>
              <a:rPr lang="fi-FI" b="1" dirty="0" smtClean="0">
                <a:solidFill>
                  <a:schemeClr val="accent2"/>
                </a:solidFill>
              </a:rPr>
              <a:t>:</a:t>
            </a:r>
            <a:endParaRPr lang="fi-FI" b="1" dirty="0">
              <a:solidFill>
                <a:schemeClr val="accent2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2603487" y="424475"/>
            <a:ext cx="20162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 smtClean="0">
                <a:solidFill>
                  <a:schemeClr val="accent2"/>
                </a:solidFill>
              </a:rPr>
              <a:t>200772 </a:t>
            </a:r>
            <a:r>
              <a:rPr lang="fi-FI" sz="1400" b="1" dirty="0" err="1" smtClean="0">
                <a:solidFill>
                  <a:schemeClr val="accent2"/>
                </a:solidFill>
              </a:rPr>
              <a:t>different</a:t>
            </a:r>
            <a:r>
              <a:rPr lang="fi-FI" sz="1400" b="1" dirty="0" smtClean="0">
                <a:solidFill>
                  <a:schemeClr val="accent2"/>
                </a:solidFill>
              </a:rPr>
              <a:t> </a:t>
            </a:r>
            <a:r>
              <a:rPr lang="fi-FI" sz="1400" b="1" dirty="0" err="1" smtClean="0">
                <a:solidFill>
                  <a:schemeClr val="accent2"/>
                </a:solidFill>
              </a:rPr>
              <a:t>nationalities</a:t>
            </a:r>
            <a:r>
              <a:rPr lang="fi-FI" sz="1400" b="1" dirty="0" smtClean="0">
                <a:solidFill>
                  <a:schemeClr val="accent2"/>
                </a:solidFill>
              </a:rPr>
              <a:t>, </a:t>
            </a:r>
            <a:r>
              <a:rPr lang="fi-FI" sz="1400" b="1" dirty="0" err="1" smtClean="0">
                <a:solidFill>
                  <a:schemeClr val="accent2"/>
                </a:solidFill>
              </a:rPr>
              <a:t>mainly</a:t>
            </a:r>
            <a:r>
              <a:rPr lang="fi-FI" sz="1400" b="1" dirty="0" smtClean="0">
                <a:solidFill>
                  <a:schemeClr val="accent2"/>
                </a:solidFill>
              </a:rPr>
              <a:t> </a:t>
            </a:r>
            <a:r>
              <a:rPr lang="fi-FI" sz="1400" b="1" dirty="0" err="1" smtClean="0">
                <a:solidFill>
                  <a:schemeClr val="accent2"/>
                </a:solidFill>
              </a:rPr>
              <a:t>from</a:t>
            </a:r>
            <a:r>
              <a:rPr lang="fi-FI" sz="1400" b="1" dirty="0" smtClean="0">
                <a:solidFill>
                  <a:schemeClr val="accent2"/>
                </a:solidFill>
              </a:rPr>
              <a:t>:</a:t>
            </a:r>
          </a:p>
          <a:p>
            <a:endParaRPr lang="fi-FI" sz="14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accent2"/>
                </a:solidFill>
              </a:rPr>
              <a:t>France</a:t>
            </a:r>
            <a:endParaRPr lang="fi-FI" sz="14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accent2"/>
                </a:solidFill>
              </a:rPr>
              <a:t>Germany</a:t>
            </a:r>
            <a:endParaRPr lang="fi-FI" sz="14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accent2"/>
                </a:solidFill>
              </a:rPr>
              <a:t>Finland</a:t>
            </a:r>
            <a:endParaRPr lang="fi-FI" sz="14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 err="1" smtClean="0">
                <a:solidFill>
                  <a:schemeClr val="accent2"/>
                </a:solidFill>
              </a:rPr>
              <a:t>Creece</a:t>
            </a:r>
            <a:endParaRPr lang="fi-FI" sz="14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 err="1" smtClean="0">
                <a:solidFill>
                  <a:schemeClr val="accent2"/>
                </a:solidFill>
              </a:rPr>
              <a:t>Poland</a:t>
            </a:r>
            <a:endParaRPr lang="fi-FI" sz="14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 err="1" smtClean="0">
                <a:solidFill>
                  <a:schemeClr val="accent2"/>
                </a:solidFill>
              </a:rPr>
              <a:t>India</a:t>
            </a:r>
            <a:endParaRPr lang="fi-FI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vo_hd_new">
  <a:themeElements>
    <a:clrScheme name="Olkiluoto_final">
      <a:dk1>
        <a:srgbClr val="000000"/>
      </a:dk1>
      <a:lt1>
        <a:srgbClr val="FFFFFF"/>
      </a:lt1>
      <a:dk2>
        <a:srgbClr val="3CCBDA"/>
      </a:dk2>
      <a:lt2>
        <a:srgbClr val="E7E6E6"/>
      </a:lt2>
      <a:accent1>
        <a:srgbClr val="003DA5"/>
      </a:accent1>
      <a:accent2>
        <a:srgbClr val="FF1C91"/>
      </a:accent2>
      <a:accent3>
        <a:srgbClr val="3CCBDA"/>
      </a:accent3>
      <a:accent4>
        <a:srgbClr val="8F23B3"/>
      </a:accent4>
      <a:accent5>
        <a:srgbClr val="AD85B7"/>
      </a:accent5>
      <a:accent6>
        <a:srgbClr val="FF8EC8"/>
      </a:accent6>
      <a:hlink>
        <a:srgbClr val="003CA5"/>
      </a:hlink>
      <a:folHlink>
        <a:srgbClr val="FF1C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VO_HD_new.potx" id="{C2F1C412-9296-43BB-BEED-0E9C99FFB27C}" vid="{EE3FD905-8E8B-4E8A-AD4B-2414B76E986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B2BA397078354D9E2648E145D94DB7" ma:contentTypeVersion="2" ma:contentTypeDescription="Luo uusi asiakirja." ma:contentTypeScope="" ma:versionID="7a3a4d4fc10181291f794e8959cebb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d9235fee246d779e9135fa7c5ac8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7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3980B0-E429-45ED-98DB-BCACE4B25219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0352CA-9D06-455C-B901-8F8FCF0ECC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18C3D0-1AAD-4AA0-B8CE-E03DCF0A50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TVO_HD_new</Template>
  <TotalTime>1508</TotalTime>
  <Words>390</Words>
  <Application>Microsoft Office PowerPoint</Application>
  <PresentationFormat>Näytössä katseltava esitys (16:9)</PresentationFormat>
  <Paragraphs>229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Nunito</vt:lpstr>
      <vt:lpstr>tvo_hd_new</vt:lpstr>
      <vt:lpstr>Case TVO</vt:lpstr>
      <vt:lpstr>PowerPoint-esitys</vt:lpstr>
      <vt:lpstr>TVO – valued nuclear power operator</vt:lpstr>
      <vt:lpstr>ELECTRICITY SUPPLY OF FINLAND 2019</vt:lpstr>
      <vt:lpstr>Public attitude towards nuclear power</vt:lpstr>
      <vt:lpstr>Staff complement (permanent) (person)</vt:lpstr>
      <vt:lpstr>Sick leave rate (%)</vt:lpstr>
      <vt:lpstr>Average service time in years (permanent staff)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Teollisuuden Voima Oyj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TVO</dc:title>
  <dc:creator>Isotalo Jaana</dc:creator>
  <cp:keywords/>
  <cp:lastModifiedBy>Isotalo Jaana</cp:lastModifiedBy>
  <cp:revision>41</cp:revision>
  <dcterms:created xsi:type="dcterms:W3CDTF">2019-11-14T11:32:30Z</dcterms:created>
  <dcterms:modified xsi:type="dcterms:W3CDTF">2020-02-24T16:37:12Z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515.72.01.004</vt:lpwstr>
  </property>
  <property fmtid="{D5CDD505-2E9C-101B-9397-08002B2CF9AE}" pid="3" name="dvSaved">
    <vt:lpwstr>0</vt:lpwstr>
  </property>
  <property fmtid="{D5CDD505-2E9C-101B-9397-08002B2CF9AE}" pid="4" name="dvLanguage">
    <vt:lpwstr>1035</vt:lpwstr>
  </property>
  <property fmtid="{D5CDD505-2E9C-101B-9397-08002B2CF9AE}" pid="5" name="dvTemplate">
    <vt:lpwstr>TVO_HD_new.potx</vt:lpwstr>
  </property>
  <property fmtid="{D5CDD505-2E9C-101B-9397-08002B2CF9AE}" pid="6" name="dvDestination">
    <vt:lpwstr/>
  </property>
  <property fmtid="{D5CDD505-2E9C-101B-9397-08002B2CF9AE}" pid="7" name="dvDefinition">
    <vt:lpwstr>249 (dd_default.xml)</vt:lpwstr>
  </property>
  <property fmtid="{D5CDD505-2E9C-101B-9397-08002B2CF9AE}" pid="8" name="dvDefinitionID">
    <vt:lpwstr>249</vt:lpwstr>
  </property>
  <property fmtid="{D5CDD505-2E9C-101B-9397-08002B2CF9AE}" pid="9" name="dvContentFile">
    <vt:lpwstr>dd_default.xml</vt:lpwstr>
  </property>
  <property fmtid="{D5CDD505-2E9C-101B-9397-08002B2CF9AE}" pid="10" name="dvGlobalVerID">
    <vt:lpwstr>515.90.01.210</vt:lpwstr>
  </property>
  <property fmtid="{D5CDD505-2E9C-101B-9397-08002B2CF9AE}" pid="11" name="dvDefinitionVersion">
    <vt:lpwstr>4.0 / 11.6.2018</vt:lpwstr>
  </property>
  <property fmtid="{D5CDD505-2E9C-101B-9397-08002B2CF9AE}" pid="12" name="filename">
    <vt:lpwstr>false</vt:lpwstr>
  </property>
  <property fmtid="{D5CDD505-2E9C-101B-9397-08002B2CF9AE}" pid="13" name="filenameandpath">
    <vt:lpwstr>false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-1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slidegallerypath">
    <vt:lpwstr/>
  </property>
  <property fmtid="{D5CDD505-2E9C-101B-9397-08002B2CF9AE}" pid="20" name="dvphotogallerypath">
    <vt:lpwstr>"startup"kuvapankki\TVOHD_NEW</vt:lpwstr>
  </property>
  <property fmtid="{D5CDD505-2E9C-101B-9397-08002B2CF9AE}" pid="21" name="dvSavepath">
    <vt:lpwstr/>
  </property>
  <property fmtid="{D5CDD505-2E9C-101B-9397-08002B2CF9AE}" pid="22" name="dvUsed">
    <vt:lpwstr>1</vt:lpwstr>
  </property>
  <property fmtid="{D5CDD505-2E9C-101B-9397-08002B2CF9AE}" pid="23" name="dvCompany">
    <vt:lpwstr>TVOM</vt:lpwstr>
  </property>
  <property fmtid="{D5CDD505-2E9C-101B-9397-08002B2CF9AE}" pid="24" name="dvSite">
    <vt:lpwstr>Olkiluoto</vt:lpwstr>
  </property>
  <property fmtid="{D5CDD505-2E9C-101B-9397-08002B2CF9AE}" pid="25" name="dvNumbering">
    <vt:lpwstr>0</vt:lpwstr>
  </property>
  <property fmtid="{D5CDD505-2E9C-101B-9397-08002B2CF9AE}" pid="26" name="dvDUname">
    <vt:lpwstr>Isotalo Jaana</vt:lpwstr>
  </property>
  <property fmtid="{D5CDD505-2E9C-101B-9397-08002B2CF9AE}" pid="27" name="dvDUdepartment">
    <vt:lpwstr>Henkilöstö</vt:lpwstr>
  </property>
  <property fmtid="{D5CDD505-2E9C-101B-9397-08002B2CF9AE}" pid="28" name="dvTrainingMaterial">
    <vt:lpwstr>0</vt:lpwstr>
  </property>
  <property fmtid="{D5CDD505-2E9C-101B-9397-08002B2CF9AE}" pid="29" name="dvDualUse">
    <vt:lpwstr/>
  </property>
  <property fmtid="{D5CDD505-2E9C-101B-9397-08002B2CF9AE}" pid="30" name="dvDCountry">
    <vt:lpwstr/>
  </property>
  <property fmtid="{D5CDD505-2E9C-101B-9397-08002B2CF9AE}" pid="31" name="dvSecurity">
    <vt:lpwstr>Julkinen</vt:lpwstr>
  </property>
  <property fmtid="{D5CDD505-2E9C-101B-9397-08002B2CF9AE}" pid="32" name="Alkuperämaa_fi">
    <vt:lpwstr/>
  </property>
  <property fmtid="{D5CDD505-2E9C-101B-9397-08002B2CF9AE}" pid="33" name="Alkuperämaa_en">
    <vt:lpwstr/>
  </property>
  <property fmtid="{D5CDD505-2E9C-101B-9397-08002B2CF9AE}" pid="34" name="Alkuperämaa">
    <vt:lpwstr/>
  </property>
  <property fmtid="{D5CDD505-2E9C-101B-9397-08002B2CF9AE}" pid="35" name="Asiakirjatyyppi_caption">
    <vt:lpwstr>Esitys</vt:lpwstr>
  </property>
  <property fmtid="{D5CDD505-2E9C-101B-9397-08002B2CF9AE}" pid="36" name="Asiakirjatyypin tarkenne_caption">
    <vt:lpwstr/>
  </property>
  <property fmtid="{D5CDD505-2E9C-101B-9397-08002B2CF9AE}" pid="37" name="Arch">
    <vt:lpwstr/>
  </property>
  <property fmtid="{D5CDD505-2E9C-101B-9397-08002B2CF9AE}" pid="38" name="Asiakirjan tila_caption">
    <vt:lpwstr/>
  </property>
  <property fmtid="{D5CDD505-2E9C-101B-9397-08002B2CF9AE}" pid="39" name="BatchID">
    <vt:lpwstr/>
  </property>
  <property fmtid="{D5CDD505-2E9C-101B-9397-08002B2CF9AE}" pid="40" name="Channel">
    <vt:lpwstr/>
  </property>
  <property fmtid="{D5CDD505-2E9C-101B-9397-08002B2CF9AE}" pid="41" name="Keywords">
    <vt:lpwstr/>
  </property>
  <property fmtid="{D5CDD505-2E9C-101B-9397-08002B2CF9AE}" pid="42" name="Kohde_caption">
    <vt:lpwstr/>
  </property>
  <property fmtid="{D5CDD505-2E9C-101B-9397-08002B2CF9AE}" pid="43" name="Kohteen tarkenne">
    <vt:lpwstr/>
  </property>
  <property fmtid="{D5CDD505-2E9C-101B-9397-08002B2CF9AE}" pid="44" name="Laatija">
    <vt:lpwstr>Isotalo Jaana</vt:lpwstr>
  </property>
  <property fmtid="{D5CDD505-2E9C-101B-9397-08002B2CF9AE}" pid="45" name="liite_caption">
    <vt:lpwstr/>
  </property>
  <property fmtid="{D5CDD505-2E9C-101B-9397-08002B2CF9AE}" pid="46" name="Organisaatio_caption">
    <vt:lpwstr>Henkilöstö</vt:lpwstr>
  </property>
  <property fmtid="{D5CDD505-2E9C-101B-9397-08002B2CF9AE}" pid="47" name="ReplyReq">
    <vt:lpwstr/>
  </property>
  <property fmtid="{D5CDD505-2E9C-101B-9397-08002B2CF9AE}" pid="48" name="ReplyTo">
    <vt:lpwstr/>
  </property>
  <property fmtid="{D5CDD505-2E9C-101B-9397-08002B2CF9AE}" pid="49" name="Sidosryhmä">
    <vt:lpwstr/>
  </property>
  <property fmtid="{D5CDD505-2E9C-101B-9397-08002B2CF9AE}" pid="50" name="Tarkastajat">
    <vt:lpwstr/>
  </property>
  <property fmtid="{D5CDD505-2E9C-101B-9397-08002B2CF9AE}" pid="51" name="Tarkastajat1">
    <vt:lpwstr/>
  </property>
  <property fmtid="{D5CDD505-2E9C-101B-9397-08002B2CF9AE}" pid="52" name="Tarkastajat2">
    <vt:lpwstr/>
  </property>
  <property fmtid="{D5CDD505-2E9C-101B-9397-08002B2CF9AE}" pid="53" name="Tarkastajat3">
    <vt:lpwstr/>
  </property>
  <property fmtid="{D5CDD505-2E9C-101B-9397-08002B2CF9AE}" pid="54" name="TehaID">
    <vt:lpwstr/>
  </property>
  <property fmtid="{D5CDD505-2E9C-101B-9397-08002B2CF9AE}" pid="55" name="Tunnus">
    <vt:lpwstr/>
  </property>
  <property fmtid="{D5CDD505-2E9C-101B-9397-08002B2CF9AE}" pid="56" name="Tunnus2">
    <vt:lpwstr/>
  </property>
  <property fmtid="{D5CDD505-2E9C-101B-9397-08002B2CF9AE}" pid="57" name="Vanhentunut tunnus">
    <vt:lpwstr/>
  </property>
  <property fmtid="{D5CDD505-2E9C-101B-9397-08002B2CF9AE}" pid="58" name="WBS">
    <vt:lpwstr/>
  </property>
  <property fmtid="{D5CDD505-2E9C-101B-9397-08002B2CF9AE}" pid="59" name="Versio">
    <vt:lpwstr/>
  </property>
  <property fmtid="{D5CDD505-2E9C-101B-9397-08002B2CF9AE}" pid="60" name="Viimeinen voimassaolo">
    <vt:lpwstr/>
  </property>
  <property fmtid="{D5CDD505-2E9C-101B-9397-08002B2CF9AE}" pid="61" name="Laatimispäivämäärä_caption">
    <vt:lpwstr>19.11.2019</vt:lpwstr>
  </property>
  <property fmtid="{D5CDD505-2E9C-101B-9397-08002B2CF9AE}" pid="62" name="DCC_code">
    <vt:lpwstr/>
  </property>
  <property fmtid="{D5CDD505-2E9C-101B-9397-08002B2CF9AE}" pid="63" name="CFSlettertype">
    <vt:lpwstr/>
  </property>
  <property fmtid="{D5CDD505-2E9C-101B-9397-08002B2CF9AE}" pid="64" name="Pääluokka">
    <vt:lpwstr/>
  </property>
  <property fmtid="{D5CDD505-2E9C-101B-9397-08002B2CF9AE}" pid="65" name="Alaluokka">
    <vt:lpwstr/>
  </property>
  <property fmtid="{D5CDD505-2E9C-101B-9397-08002B2CF9AE}" pid="66" name="Confidentiality">
    <vt:lpwstr/>
  </property>
  <property fmtid="{D5CDD505-2E9C-101B-9397-08002B2CF9AE}" pid="67" name="Confidentiality_sub">
    <vt:lpwstr/>
  </property>
  <property fmtid="{D5CDD505-2E9C-101B-9397-08002B2CF9AE}" pid="68" name="Laitospositio">
    <vt:lpwstr/>
  </property>
  <property fmtid="{D5CDD505-2E9C-101B-9397-08002B2CF9AE}" pid="69" name="Arkisto">
    <vt:lpwstr/>
  </property>
  <property fmtid="{D5CDD505-2E9C-101B-9397-08002B2CF9AE}" pid="70" name="Asiakirjan tila">
    <vt:lpwstr/>
  </property>
  <property fmtid="{D5CDD505-2E9C-101B-9397-08002B2CF9AE}" pid="71" name="Asiakirjatyypin tarkenne">
    <vt:lpwstr/>
  </property>
  <property fmtid="{D5CDD505-2E9C-101B-9397-08002B2CF9AE}" pid="72" name="Asiakirjatyyppi">
    <vt:lpwstr>Esitys</vt:lpwstr>
  </property>
  <property fmtid="{D5CDD505-2E9C-101B-9397-08002B2CF9AE}" pid="73" name="Hyväksyjät">
    <vt:lpwstr/>
  </property>
  <property fmtid="{D5CDD505-2E9C-101B-9397-08002B2CF9AE}" pid="74" name="Julkaisupaikka">
    <vt:lpwstr/>
  </property>
  <property fmtid="{D5CDD505-2E9C-101B-9397-08002B2CF9AE}" pid="75" name="Julkaisupäivämäärä">
    <vt:lpwstr/>
  </property>
  <property fmtid="{D5CDD505-2E9C-101B-9397-08002B2CF9AE}" pid="76" name="Julkaisupäivämäärä_caption">
    <vt:lpwstr/>
  </property>
  <property fmtid="{D5CDD505-2E9C-101B-9397-08002B2CF9AE}" pid="77" name="Julkisuusluokka">
    <vt:lpwstr>Julkinen</vt:lpwstr>
  </property>
  <property fmtid="{D5CDD505-2E9C-101B-9397-08002B2CF9AE}" pid="78" name="Julkisuusluokka_caption">
    <vt:lpwstr>Julkinen</vt:lpwstr>
  </property>
  <property fmtid="{D5CDD505-2E9C-101B-9397-08002B2CF9AE}" pid="79" name="Kieli">
    <vt:lpwstr>Suomi</vt:lpwstr>
  </property>
  <property fmtid="{D5CDD505-2E9C-101B-9397-08002B2CF9AE}" pid="80" name="Kohde">
    <vt:lpwstr/>
  </property>
  <property fmtid="{D5CDD505-2E9C-101B-9397-08002B2CF9AE}" pid="81" name="Kohteen tarkenne1">
    <vt:lpwstr/>
  </property>
  <property fmtid="{D5CDD505-2E9C-101B-9397-08002B2CF9AE}" pid="82" name="Laatija1">
    <vt:lpwstr>Isotalo Jaana</vt:lpwstr>
  </property>
  <property fmtid="{D5CDD505-2E9C-101B-9397-08002B2CF9AE}" pid="83" name="Laatimispäivämäärä">
    <vt:lpwstr>19.11.2019</vt:lpwstr>
  </property>
  <property fmtid="{D5CDD505-2E9C-101B-9397-08002B2CF9AE}" pid="84" name="Liitteet">
    <vt:lpwstr/>
  </property>
  <property fmtid="{D5CDD505-2E9C-101B-9397-08002B2CF9AE}" pid="85" name="Organisaatio">
    <vt:lpwstr>Henkilöstö</vt:lpwstr>
  </property>
  <property fmtid="{D5CDD505-2E9C-101B-9397-08002B2CF9AE}" pid="86" name="Asiakirjan tila_en">
    <vt:lpwstr/>
  </property>
  <property fmtid="{D5CDD505-2E9C-101B-9397-08002B2CF9AE}" pid="87" name="Asiakirjatyypin tarkenne_en">
    <vt:lpwstr/>
  </property>
  <property fmtid="{D5CDD505-2E9C-101B-9397-08002B2CF9AE}" pid="88" name="Asiakirjatyyppi_en">
    <vt:lpwstr>Esitys</vt:lpwstr>
  </property>
  <property fmtid="{D5CDD505-2E9C-101B-9397-08002B2CF9AE}" pid="89" name="Julkaisupäivämäärä_en">
    <vt:lpwstr/>
  </property>
  <property fmtid="{D5CDD505-2E9C-101B-9397-08002B2CF9AE}" pid="90" name="Julkisuusluokka_en">
    <vt:lpwstr>Public</vt:lpwstr>
  </property>
  <property fmtid="{D5CDD505-2E9C-101B-9397-08002B2CF9AE}" pid="91" name="Kohde_en">
    <vt:lpwstr/>
  </property>
  <property fmtid="{D5CDD505-2E9C-101B-9397-08002B2CF9AE}" pid="92" name="Laatimispäivämäärä_en">
    <vt:lpwstr>2019-11-19</vt:lpwstr>
  </property>
  <property fmtid="{D5CDD505-2E9C-101B-9397-08002B2CF9AE}" pid="93" name="Organisaatio_en">
    <vt:lpwstr>Human Resources</vt:lpwstr>
  </property>
  <property fmtid="{D5CDD505-2E9C-101B-9397-08002B2CF9AE}" pid="94" name="Liite">
    <vt:lpwstr/>
  </property>
  <property fmtid="{D5CDD505-2E9C-101B-9397-08002B2CF9AE}" pid="95" name="Liite_en">
    <vt:lpwstr/>
  </property>
  <property fmtid="{D5CDD505-2E9C-101B-9397-08002B2CF9AE}" pid="96" name="WorkId">
    <vt:lpwstr/>
  </property>
  <property fmtid="{D5CDD505-2E9C-101B-9397-08002B2CF9AE}" pid="97" name="DCC">
    <vt:lpwstr/>
  </property>
  <property fmtid="{D5CDD505-2E9C-101B-9397-08002B2CF9AE}" pid="98" name="DCCDocKind">
    <vt:lpwstr/>
  </property>
  <property fmtid="{D5CDD505-2E9C-101B-9397-08002B2CF9AE}" pid="99" name="Kirje/Kanavanumero">
    <vt:lpwstr/>
  </property>
  <property fmtid="{D5CDD505-2E9C-101B-9397-08002B2CF9AE}" pid="100" name="ISBN">
    <vt:lpwstr/>
  </property>
  <property fmtid="{D5CDD505-2E9C-101B-9397-08002B2CF9AE}" pid="101" name="ISSN">
    <vt:lpwstr/>
  </property>
  <property fmtid="{D5CDD505-2E9C-101B-9397-08002B2CF9AE}" pid="102" name="Alkuperäinen">
    <vt:lpwstr/>
  </property>
  <property fmtid="{D5CDD505-2E9C-101B-9397-08002B2CF9AE}" pid="103" name="Alkuperäinen_caption">
    <vt:lpwstr/>
  </property>
  <property fmtid="{D5CDD505-2E9C-101B-9397-08002B2CF9AE}" pid="104" name="Kirjeen tunnus">
    <vt:lpwstr/>
  </property>
  <property fmtid="{D5CDD505-2E9C-101B-9397-08002B2CF9AE}" pid="105" name="kohdistus_jarjestelmatunnus">
    <vt:lpwstr/>
  </property>
  <property fmtid="{D5CDD505-2E9C-101B-9397-08002B2CF9AE}" pid="106" name="Muutoksen turvaluokka">
    <vt:lpwstr/>
  </property>
  <property fmtid="{D5CDD505-2E9C-101B-9397-08002B2CF9AE}" pid="107" name="Muutosluokka">
    <vt:lpwstr/>
  </property>
  <property fmtid="{D5CDD505-2E9C-101B-9397-08002B2CF9AE}" pid="108" name="Projekti">
    <vt:lpwstr/>
  </property>
  <property fmtid="{D5CDD505-2E9C-101B-9397-08002B2CF9AE}" pid="109" name="Projekti_caption">
    <vt:lpwstr/>
  </property>
  <property fmtid="{D5CDD505-2E9C-101B-9397-08002B2CF9AE}" pid="110" name="Vahaid">
    <vt:lpwstr/>
  </property>
  <property fmtid="{D5CDD505-2E9C-101B-9397-08002B2CF9AE}" pid="111" name="viite_asiakirjatunnus">
    <vt:lpwstr/>
  </property>
  <property fmtid="{D5CDD505-2E9C-101B-9397-08002B2CF9AE}" pid="112" name="viite_piirustustunnus">
    <vt:lpwstr/>
  </property>
  <property fmtid="{D5CDD505-2E9C-101B-9397-08002B2CF9AE}" pid="113" name="Viite">
    <vt:lpwstr/>
  </property>
  <property fmtid="{D5CDD505-2E9C-101B-9397-08002B2CF9AE}" pid="114" name="Viite_TVO_Posiva">
    <vt:lpwstr/>
  </property>
  <property fmtid="{D5CDD505-2E9C-101B-9397-08002B2CF9AE}" pid="115" name="Viite_YVL">
    <vt:lpwstr/>
  </property>
  <property fmtid="{D5CDD505-2E9C-101B-9397-08002B2CF9AE}" pid="116" name="Tarkastuslaitoksen_tyonumero">
    <vt:lpwstr/>
  </property>
  <property fmtid="{D5CDD505-2E9C-101B-9397-08002B2CF9AE}" pid="117" name="Konfiguraation perustaso">
    <vt:lpwstr/>
  </property>
  <property fmtid="{D5CDD505-2E9C-101B-9397-08002B2CF9AE}" pid="118" name="Konfiguraatioyksikkö / tunnus">
    <vt:lpwstr/>
  </property>
  <property fmtid="{D5CDD505-2E9C-101B-9397-08002B2CF9AE}" pid="119" name="KDOC_lifecycle_status">
    <vt:lpwstr/>
  </property>
  <property fmtid="{D5CDD505-2E9C-101B-9397-08002B2CF9AE}" pid="120" name="dms_installation">
    <vt:lpwstr/>
  </property>
  <property fmtid="{D5CDD505-2E9C-101B-9397-08002B2CF9AE}" pid="121" name="dms_workspace">
    <vt:lpwstr/>
  </property>
  <property fmtid="{D5CDD505-2E9C-101B-9397-08002B2CF9AE}" pid="122" name="dms_lifecycle">
    <vt:lpwstr/>
  </property>
  <property fmtid="{D5CDD505-2E9C-101B-9397-08002B2CF9AE}" pid="123" name="dms_lifecycle_status">
    <vt:lpwstr/>
  </property>
  <property fmtid="{D5CDD505-2E9C-101B-9397-08002B2CF9AE}" pid="124" name="Manufacturer">
    <vt:lpwstr/>
  </property>
  <property fmtid="{D5CDD505-2E9C-101B-9397-08002B2CF9AE}" pid="125" name="Order_Number">
    <vt:lpwstr/>
  </property>
  <property fmtid="{D5CDD505-2E9C-101B-9397-08002B2CF9AE}" pid="126" name="InspectionApprDate">
    <vt:lpwstr/>
  </property>
  <property fmtid="{D5CDD505-2E9C-101B-9397-08002B2CF9AE}" pid="127" name="KronoVer">
    <vt:lpwstr>TVO1</vt:lpwstr>
  </property>
  <property fmtid="{D5CDD505-2E9C-101B-9397-08002B2CF9AE}" pid="128" name="dvLogoExist">
    <vt:lpwstr>0</vt:lpwstr>
  </property>
  <property fmtid="{D5CDD505-2E9C-101B-9397-08002B2CF9AE}" pid="129" name="dvCurrentlogo">
    <vt:lpwstr/>
  </property>
  <property fmtid="{D5CDD505-2E9C-101B-9397-08002B2CF9AE}" pid="130" name="ContentTypeId">
    <vt:lpwstr>0x010100BFB2BA397078354D9E2648E145D94DB7</vt:lpwstr>
  </property>
</Properties>
</file>